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4" r:id="rId5"/>
    <p:sldMasterId id="2147483732" r:id="rId6"/>
  </p:sldMasterIdLst>
  <p:notesMasterIdLst>
    <p:notesMasterId r:id="rId16"/>
  </p:notesMasterIdLst>
  <p:handoutMasterIdLst>
    <p:handoutMasterId r:id="rId17"/>
  </p:handoutMasterIdLst>
  <p:sldIdLst>
    <p:sldId id="280" r:id="rId7"/>
    <p:sldId id="270" r:id="rId8"/>
    <p:sldId id="283" r:id="rId9"/>
    <p:sldId id="285" r:id="rId10"/>
    <p:sldId id="272" r:id="rId11"/>
    <p:sldId id="273" r:id="rId12"/>
    <p:sldId id="276" r:id="rId13"/>
    <p:sldId id="281" r:id="rId14"/>
    <p:sldId id="278" r:id="rId15"/>
  </p:sldIdLst>
  <p:sldSz cx="9144000" cy="6858000" type="screen4x3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онова Бэла Муратовна" initials="ИБМ" lastIdx="1" clrIdx="0">
    <p:extLst>
      <p:ext uri="{19B8F6BF-5375-455C-9EA6-DF929625EA0E}">
        <p15:presenceInfo xmlns:p15="http://schemas.microsoft.com/office/powerpoint/2012/main" userId="S-1-5-21-4202130044-3597823527-3466346159-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EC"/>
    <a:srgbClr val="676768"/>
    <a:srgbClr val="39527B"/>
    <a:srgbClr val="CE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517" autoAdjust="0"/>
  </p:normalViewPr>
  <p:slideViewPr>
    <p:cSldViewPr>
      <p:cViewPr varScale="1">
        <p:scale>
          <a:sx n="94" d="100"/>
          <a:sy n="94" d="100"/>
        </p:scale>
        <p:origin x="1236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753713554808684E-2"/>
          <c:w val="0.85859348961226534"/>
          <c:h val="0.92363879612040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B17-481E-8B2E-B0968ECDCCE2}"/>
              </c:ext>
            </c:extLst>
          </c:dPt>
          <c:dPt>
            <c:idx val="1"/>
            <c:bubble3D val="0"/>
            <c:spPr>
              <a:pattFill prst="wdUpDiag">
                <a:fgClr>
                  <a:srgbClr val="FFFFFF">
                    <a:shade val="85000"/>
                  </a:srgbClr>
                </a:fgClr>
                <a:bgClr>
                  <a:schemeClr val="accent2">
                    <a:lumMod val="75000"/>
                  </a:schemeClr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B17-481E-8B2E-B0968ECDCCE2}"/>
              </c:ext>
            </c:extLst>
          </c:dPt>
          <c:dPt>
            <c:idx val="2"/>
            <c:bubble3D val="0"/>
            <c:explosion val="3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B17-481E-8B2E-B0968ECDCCE2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B17-481E-8B2E-B0968ECDCCE2}"/>
              </c:ext>
            </c:extLst>
          </c:dPt>
          <c:dPt>
            <c:idx val="4"/>
            <c:bubble3D val="0"/>
            <c:spPr>
              <a:solidFill>
                <a:schemeClr val="accent2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B17-481E-8B2E-B0968ECDCCE2}"/>
              </c:ext>
            </c:extLst>
          </c:dPt>
          <c:dLbls>
            <c:dLbl>
              <c:idx val="0"/>
              <c:layout>
                <c:manualLayout>
                  <c:x val="5.1448589045661595E-2"/>
                  <c:y val="-3.3979514112021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9F0257-854F-4FA1-8F75-9983230B072A}" type="CATEGORYNAME">
                      <a:rPr lang="ru-RU" sz="1800" smtClean="0">
                        <a:solidFill>
                          <a:schemeClr val="tx2"/>
                        </a:solidFill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- </a:t>
                    </a:r>
                    <a:fld id="{BB87076B-E4A1-4D52-A10B-D86BE4AB51DF}" type="VALUE">
                      <a:rPr lang="ru-RU" sz="1800" baseline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07370305775529"/>
                      <c:h val="0.26865219660951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17-481E-8B2E-B0968ECDCCE2}"/>
                </c:ext>
              </c:extLst>
            </c:dLbl>
            <c:dLbl>
              <c:idx val="1"/>
              <c:layout>
                <c:manualLayout>
                  <c:x val="2.7022414542782949E-2"/>
                  <c:y val="1.33962998470900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E794BD-17AF-40C9-8ADA-19AAB502379F}" type="CATEGORYNAME">
                      <a:rPr lang="ru-RU" sz="1800" smtClean="0"/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dirty="0"/>
                      <a:t>- </a:t>
                    </a:r>
                    <a:r>
                      <a:rPr lang="ru-RU" sz="1800" baseline="0" dirty="0"/>
                      <a:t> </a:t>
                    </a:r>
                    <a:fld id="{8DB1460B-5659-4249-A95B-99ED992D0CA7}" type="VALUE">
                      <a:rPr lang="ru-RU" sz="1800" baseline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8241862015332"/>
                      <c:h val="0.152504480903037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17-481E-8B2E-B0968ECDCCE2}"/>
                </c:ext>
              </c:extLst>
            </c:dLbl>
            <c:dLbl>
              <c:idx val="2"/>
              <c:layout>
                <c:manualLayout>
                  <c:x val="0.10076063227162893"/>
                  <c:y val="-0.275714150506268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E8B1FD-4C4C-42EC-8539-B9A7BE913E97}" type="CATEGORYNAME">
                      <a:rPr lang="ru-RU" sz="1800" smtClean="0">
                        <a:solidFill>
                          <a:schemeClr val="tx2"/>
                        </a:solidFill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 </a:t>
                    </a:r>
                    <a:fld id="{E2ADBED9-7844-4774-986D-48EADDDCB8A9}" type="PERCENTAGE">
                      <a:rPr lang="ru-RU" sz="1800" baseline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[ПРОЦЕНТ]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86899711612894"/>
                      <c:h val="0.181929824155340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17-481E-8B2E-B0968ECDCCE2}"/>
                </c:ext>
              </c:extLst>
            </c:dLbl>
            <c:dLbl>
              <c:idx val="3"/>
              <c:layout>
                <c:manualLayout>
                  <c:x val="7.4008104790524609E-2"/>
                  <c:y val="-4.692981790015642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3112DF-80AE-45A6-AA1B-DCEB54387BBC}" type="CATEGORYNAME">
                      <a:rPr lang="ru-RU" sz="1800" smtClean="0"/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/>
                      <a:t>-  </a:t>
                    </a:r>
                    <a:fld id="{C21CCB06-0073-4103-A97E-DBFE454916EC}" type="VALUE">
                      <a:rPr lang="ru-RU" sz="1800" baseline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83090661921812"/>
                      <c:h val="0.223884418238072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17-481E-8B2E-B0968ECDC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Оптовая и розничная торговля</c:v>
                </c:pt>
                <c:pt idx="1">
                  <c:v>Производство</c:v>
                </c:pt>
                <c:pt idx="2">
                  <c:v>Сельское хозяйство</c:v>
                </c:pt>
                <c:pt idx="3">
                  <c:v>Предоставление услуг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0.22</c:v>
                </c:pt>
                <c:pt idx="1">
                  <c:v>0.15</c:v>
                </c:pt>
                <c:pt idx="2">
                  <c:v>0.47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7-481E-8B2E-B0968ECDCC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 custT="1"/>
      <dgm:spPr/>
      <dgm:t>
        <a:bodyPr rtlCol="0"/>
        <a:lstStyle/>
        <a:p>
          <a:pPr algn="l" rtl="0"/>
          <a:r>
            <a:rPr lang="ru-RU" sz="2400" b="1" noProof="0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ru-RU" sz="2400" b="1" noProof="0" dirty="0"/>
            <a:t>Количество созданных рабочих мест </a:t>
          </a:r>
          <a:r>
            <a:rPr lang="ru-RU" sz="2400" b="1" noProof="0" dirty="0">
              <a:latin typeface="Calibri" panose="020F0502020204030204" pitchFamily="34" charset="0"/>
              <a:cs typeface="Calibri" panose="020F0502020204030204" pitchFamily="34" charset="0"/>
            </a:rPr>
            <a:t>– 207.</a:t>
          </a:r>
          <a:endParaRPr lang="ru-RU" sz="2400" b="1" noProof="0" dirty="0"/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 b="1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 b="1"/>
        </a:p>
      </dgm:t>
    </dgm:pt>
    <dgm:pt modelId="{3C67E77D-62FA-499D-B5E6-E79A091C5267}">
      <dgm:prSet phldrT="[Text]" custT="1"/>
      <dgm:spPr/>
      <dgm:t>
        <a:bodyPr rtlCol="0"/>
        <a:lstStyle/>
        <a:p>
          <a:pPr rtl="0"/>
          <a:r>
            <a:rPr lang="ru-RU" sz="2400" b="1" noProof="0" dirty="0"/>
            <a:t>2. Количество сохраненных рабочих мест </a:t>
          </a:r>
          <a:r>
            <a:rPr lang="ru-RU" sz="2400" b="1" noProof="0" dirty="0">
              <a:latin typeface="Calibri" panose="020F0502020204030204" pitchFamily="34" charset="0"/>
              <a:cs typeface="Calibri" panose="020F0502020204030204" pitchFamily="34" charset="0"/>
            </a:rPr>
            <a:t>– 2 352</a:t>
          </a:r>
          <a:r>
            <a:rPr lang="ru-RU" sz="2400" b="1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ru-RU" sz="2400" b="1" noProof="0" dirty="0"/>
            <a:t> </a:t>
          </a: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73F84F7-FB0E-480E-9DAB-A82DC8E2D946}">
      <dgm:prSet custT="1"/>
      <dgm:spPr/>
      <dgm:t>
        <a:bodyPr/>
        <a:lstStyle/>
        <a:p>
          <a:pPr rtl="0"/>
          <a:r>
            <a:rPr lang="ru-RU" sz="2400" b="1" i="0" dirty="0">
              <a:latin typeface="+mj-lt"/>
              <a:cs typeface="Calibri" panose="020F0502020204030204" pitchFamily="34" charset="0"/>
            </a:rPr>
            <a:t>3.</a:t>
          </a:r>
          <a:r>
            <a:rPr lang="ru-RU" sz="2400" b="1" noProof="0" dirty="0"/>
            <a:t> Инвестиции в основной капитал </a:t>
          </a:r>
          <a:r>
            <a:rPr lang="ru-RU" sz="2400" b="1" noProof="0" dirty="0" err="1"/>
            <a:t>СМиСП</a:t>
          </a:r>
          <a:r>
            <a:rPr lang="ru-RU" sz="2400" b="1" noProof="0" dirty="0"/>
            <a:t> за счет микрозаймов </a:t>
          </a:r>
          <a:r>
            <a:rPr lang="ru-RU" sz="2400" b="1" noProof="0" dirty="0">
              <a:solidFill>
                <a:schemeClr val="bg1"/>
              </a:solidFill>
            </a:rPr>
            <a:t>составили </a:t>
          </a:r>
          <a:r>
            <a:rPr lang="ru-RU" sz="2400" b="1" u="sng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238 876</a:t>
          </a:r>
          <a:r>
            <a:rPr lang="ru-RU" sz="2400" b="1" noProof="0" dirty="0">
              <a:solidFill>
                <a:schemeClr val="bg1"/>
              </a:solidFill>
            </a:rPr>
            <a:t> тыс. руб.</a:t>
          </a:r>
          <a:endParaRPr lang="ru-RU" sz="2000" b="1" dirty="0">
            <a:solidFill>
              <a:schemeClr val="bg1"/>
            </a:solidFill>
            <a:latin typeface="+mj-lt"/>
          </a:endParaRPr>
        </a:p>
      </dgm:t>
    </dgm:pt>
    <dgm:pt modelId="{C279F5F5-E95B-42A5-A038-2F9F290FF61D}" type="sibTrans" cxnId="{D0018220-BAAB-4F34-8328-D8648093FFC0}">
      <dgm:prSet/>
      <dgm:spPr/>
      <dgm:t>
        <a:bodyPr/>
        <a:lstStyle/>
        <a:p>
          <a:endParaRPr lang="ru-RU"/>
        </a:p>
      </dgm:t>
    </dgm:pt>
    <dgm:pt modelId="{B3B5FEE8-C290-45CE-BA29-12A06CFE8439}" type="parTrans" cxnId="{D0018220-BAAB-4F34-8328-D8648093FFC0}">
      <dgm:prSet/>
      <dgm:spPr/>
      <dgm:t>
        <a:bodyPr/>
        <a:lstStyle/>
        <a:p>
          <a:endParaRPr lang="ru-RU"/>
        </a:p>
      </dgm:t>
    </dgm:pt>
    <dgm:pt modelId="{BCF96205-0924-473A-AC28-51ADEE5482B5}">
      <dgm:prSet phldrT="[Text]"/>
      <dgm:spPr/>
      <dgm:t>
        <a:bodyPr rtlCol="0"/>
        <a:lstStyle/>
        <a:p>
          <a:pPr rtl="0"/>
          <a:r>
            <a:rPr lang="ru-RU" b="1" noProof="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ru-RU" b="1" noProof="0" dirty="0"/>
            <a:t>. </a:t>
          </a:r>
          <a:r>
            <a:rPr lang="ru-RU" b="1" dirty="0">
              <a:solidFill>
                <a:schemeClr val="bg1"/>
              </a:solidFill>
            </a:rPr>
            <a:t>Благодаря взвешенной кредитной политике Фонда, риск портфеля на </a:t>
          </a:r>
          <a:r>
            <a: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01.01.2020 г. </a:t>
          </a:r>
          <a:r>
            <a:rPr lang="ru-RU" b="1" dirty="0">
              <a:solidFill>
                <a:schemeClr val="bg1"/>
              </a:solidFill>
            </a:rPr>
            <a:t>составляет всего </a:t>
          </a:r>
          <a:r>
            <a: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2,47% (при нормативе не более 12%), к</a:t>
          </a:r>
          <a:r>
            <a:rPr lang="ru-RU" b="1" dirty="0">
              <a:solidFill>
                <a:schemeClr val="bg1"/>
              </a:solidFill>
            </a:rPr>
            <a:t>оэффициент списания равен </a:t>
          </a:r>
          <a:r>
            <a: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0,33</a:t>
          </a:r>
          <a:r>
            <a:rPr lang="ru-RU" b="1" dirty="0">
              <a:solidFill>
                <a:schemeClr val="bg1"/>
              </a:solidFill>
            </a:rPr>
            <a:t> % (при нормативе не более</a:t>
          </a:r>
          <a:r>
            <a: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5</a:t>
          </a:r>
          <a:r>
            <a:rPr lang="ru-RU" b="1" dirty="0">
              <a:solidFill>
                <a:schemeClr val="bg1"/>
              </a:solidFill>
            </a:rPr>
            <a:t>% ).</a:t>
          </a:r>
          <a:endParaRPr lang="ru-RU" b="1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8D4782F-A1FC-493F-839E-A3E3E2B6394F}" type="parTrans" cxnId="{2D63FE16-60E6-4F6E-BF4E-FA2D141CC306}">
      <dgm:prSet/>
      <dgm:spPr/>
      <dgm:t>
        <a:bodyPr/>
        <a:lstStyle/>
        <a:p>
          <a:endParaRPr lang="ru-RU"/>
        </a:p>
      </dgm:t>
    </dgm:pt>
    <dgm:pt modelId="{A8D684E9-A9F0-4707-88CC-FC2AD4AB6A49}" type="sibTrans" cxnId="{2D63FE16-60E6-4F6E-BF4E-FA2D141CC306}">
      <dgm:prSet/>
      <dgm:spPr/>
      <dgm:t>
        <a:bodyPr/>
        <a:lstStyle/>
        <a:p>
          <a:endParaRPr lang="ru-RU"/>
        </a:p>
      </dgm:t>
    </dgm:pt>
    <dgm:pt modelId="{CDD951FA-3BA3-438F-ACFB-64D2F5A36FB3}">
      <dgm:prSet phldrT="[Text]"/>
      <dgm:spPr/>
      <dgm:t>
        <a:bodyPr rtlCol="0"/>
        <a:lstStyle/>
        <a:p>
          <a:pPr algn="just" rtl="0"/>
          <a:r>
            <a:rPr lang="ru-RU" b="1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За 2019 год в Федеральный бюджет, а также в бюджет Ставропольского края - </a:t>
          </a:r>
          <a:r>
            <a:rPr lang="ru-RU" b="1" noProof="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Фондом уплачено налогов и сборов на общую сумму более </a:t>
          </a:r>
          <a:r>
            <a:rPr lang="ru-RU" b="1" u="sng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14,2</a:t>
          </a:r>
          <a:r>
            <a:rPr lang="ru-RU" b="1" u="none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млн</a:t>
          </a:r>
          <a:r>
            <a:rPr lang="ru-RU" b="1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 рублей. </a:t>
          </a: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CC18639-F98D-4916-B761-BB719470176D}" type="parTrans" cxnId="{EB72B5DE-168C-45AA-A15D-1C78797F9DC8}">
      <dgm:prSet/>
      <dgm:spPr/>
      <dgm:t>
        <a:bodyPr/>
        <a:lstStyle/>
        <a:p>
          <a:endParaRPr lang="ru-RU"/>
        </a:p>
      </dgm:t>
    </dgm:pt>
    <dgm:pt modelId="{EA0223D7-5CE1-4BB8-9AC5-EDF8128AC0F3}" type="sibTrans" cxnId="{EB72B5DE-168C-45AA-A15D-1C78797F9DC8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47A942F6-847D-4AE7-9CA0-5319E5F60B4F}" type="pres">
      <dgm:prSet presAssocID="{C111C18A-FD96-4E63-821A-54D70D8DC65F}" presName="parentText" presStyleLbl="node1" presStyleIdx="0" presStyleCnt="5" custScaleY="45068" custLinFactY="-34927" custLinFactNeighborX="-373" custLinFactNeighborY="-100000">
        <dgm:presLayoutVars>
          <dgm:chMax val="0"/>
          <dgm:bulletEnabled val="1"/>
        </dgm:presLayoutVars>
      </dgm:prSet>
      <dgm:spPr/>
    </dgm:pt>
    <dgm:pt modelId="{E43DF17C-EB6E-4DE1-9349-F54FE9512184}" type="pres">
      <dgm:prSet presAssocID="{B4F34DE2-2DAE-4F88-8C78-BD8892EBF4FF}" presName="spacer" presStyleCnt="0"/>
      <dgm:spPr/>
    </dgm:pt>
    <dgm:pt modelId="{81203336-F3DE-4B3A-BCF4-0F68C23AC2BB}" type="pres">
      <dgm:prSet presAssocID="{3C67E77D-62FA-499D-B5E6-E79A091C5267}" presName="parentText" presStyleLbl="node1" presStyleIdx="1" presStyleCnt="5" custScaleY="40174" custLinFactY="-7184" custLinFactNeighborY="-100000">
        <dgm:presLayoutVars>
          <dgm:chMax val="0"/>
          <dgm:bulletEnabled val="1"/>
        </dgm:presLayoutVars>
      </dgm:prSet>
      <dgm:spPr/>
    </dgm:pt>
    <dgm:pt modelId="{59E06C8A-133B-4E93-ABC3-14544C96F0C7}" type="pres">
      <dgm:prSet presAssocID="{C056AC5D-B04E-4376-A1CB-3EAB7BE5AF5B}" presName="spacer" presStyleCnt="0"/>
      <dgm:spPr/>
    </dgm:pt>
    <dgm:pt modelId="{E81E095C-4C8A-4C84-8B73-2D2372CC9FD2}" type="pres">
      <dgm:prSet presAssocID="{573F84F7-FB0E-480E-9DAB-A82DC8E2D946}" presName="parentText" presStyleLbl="node1" presStyleIdx="2" presStyleCnt="5" custAng="0" custScaleY="53901" custLinFactY="-1502" custLinFactNeighborY="-100000">
        <dgm:presLayoutVars>
          <dgm:chMax val="0"/>
          <dgm:bulletEnabled val="1"/>
        </dgm:presLayoutVars>
      </dgm:prSet>
      <dgm:spPr/>
    </dgm:pt>
    <dgm:pt modelId="{734B7B56-627C-497C-A0A6-99CA20C09090}" type="pres">
      <dgm:prSet presAssocID="{C279F5F5-E95B-42A5-A038-2F9F290FF61D}" presName="spacer" presStyleCnt="0"/>
      <dgm:spPr/>
    </dgm:pt>
    <dgm:pt modelId="{9D216CF5-2456-4F3A-80B8-3AFE5D8E6C91}" type="pres">
      <dgm:prSet presAssocID="{BCF96205-0924-473A-AC28-51ADEE5482B5}" presName="parentText" presStyleLbl="node1" presStyleIdx="3" presStyleCnt="5" custScaleY="65592" custLinFactNeighborY="-86574">
        <dgm:presLayoutVars>
          <dgm:chMax val="0"/>
          <dgm:bulletEnabled val="1"/>
        </dgm:presLayoutVars>
      </dgm:prSet>
      <dgm:spPr/>
    </dgm:pt>
    <dgm:pt modelId="{0FE0D7EC-BC86-4A27-BA0F-C9B4FB661132}" type="pres">
      <dgm:prSet presAssocID="{A8D684E9-A9F0-4707-88CC-FC2AD4AB6A49}" presName="spacer" presStyleCnt="0"/>
      <dgm:spPr/>
    </dgm:pt>
    <dgm:pt modelId="{EA0E8B3C-3A1D-4F10-A273-D43E73880DE3}" type="pres">
      <dgm:prSet presAssocID="{CDD951FA-3BA3-438F-ACFB-64D2F5A36FB3}" presName="parentText" presStyleLbl="node1" presStyleIdx="4" presStyleCnt="5" custScaleY="63238">
        <dgm:presLayoutVars>
          <dgm:chMax val="0"/>
          <dgm:bulletEnabled val="1"/>
        </dgm:presLayoutVars>
      </dgm:prSet>
      <dgm:spPr/>
    </dgm:pt>
  </dgm:ptLst>
  <dgm:cxnLst>
    <dgm:cxn modelId="{2D63FE16-60E6-4F6E-BF4E-FA2D141CC306}" srcId="{90119837-5B71-4D44-BB01-DB0B084933C8}" destId="{BCF96205-0924-473A-AC28-51ADEE5482B5}" srcOrd="3" destOrd="0" parTransId="{18D4782F-A1FC-493F-839E-A3E3E2B6394F}" sibTransId="{A8D684E9-A9F0-4707-88CC-FC2AD4AB6A49}"/>
    <dgm:cxn modelId="{D0018220-BAAB-4F34-8328-D8648093FFC0}" srcId="{90119837-5B71-4D44-BB01-DB0B084933C8}" destId="{573F84F7-FB0E-480E-9DAB-A82DC8E2D946}" srcOrd="2" destOrd="0" parTransId="{B3B5FEE8-C290-45CE-BA29-12A06CFE8439}" sibTransId="{C279F5F5-E95B-42A5-A038-2F9F290FF61D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1ED0C949-A09F-410B-BA47-B804C6D5C07E}" type="presOf" srcId="{573F84F7-FB0E-480E-9DAB-A82DC8E2D946}" destId="{E81E095C-4C8A-4C84-8B73-2D2372CC9FD2}" srcOrd="0" destOrd="0" presId="urn:microsoft.com/office/officeart/2005/8/layout/vList2"/>
    <dgm:cxn modelId="{8223E36A-50F6-41C6-850B-A5CC9A1BAB27}" type="presOf" srcId="{C111C18A-FD96-4E63-821A-54D70D8DC65F}" destId="{47A942F6-847D-4AE7-9CA0-5319E5F60B4F}" srcOrd="0" destOrd="0" presId="urn:microsoft.com/office/officeart/2005/8/layout/vList2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CD8B5A88-067B-4323-9DF2-4CDE1172000E}" type="presOf" srcId="{3C67E77D-62FA-499D-B5E6-E79A091C5267}" destId="{81203336-F3DE-4B3A-BCF4-0F68C23AC2BB}" srcOrd="0" destOrd="0" presId="urn:microsoft.com/office/officeart/2005/8/layout/vList2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4FA2D5AC-E3B4-46FE-970F-BBCE6CCC49ED}" type="presOf" srcId="{CDD951FA-3BA3-438F-ACFB-64D2F5A36FB3}" destId="{EA0E8B3C-3A1D-4F10-A273-D43E73880DE3}" srcOrd="0" destOrd="0" presId="urn:microsoft.com/office/officeart/2005/8/layout/vList2"/>
    <dgm:cxn modelId="{FB2163DA-A04D-46FA-9FD1-74DB6BCF0209}" type="presOf" srcId="{BCF96205-0924-473A-AC28-51ADEE5482B5}" destId="{9D216CF5-2456-4F3A-80B8-3AFE5D8E6C91}" srcOrd="0" destOrd="0" presId="urn:microsoft.com/office/officeart/2005/8/layout/vList2"/>
    <dgm:cxn modelId="{EB72B5DE-168C-45AA-A15D-1C78797F9DC8}" srcId="{90119837-5B71-4D44-BB01-DB0B084933C8}" destId="{CDD951FA-3BA3-438F-ACFB-64D2F5A36FB3}" srcOrd="4" destOrd="0" parTransId="{1CC18639-F98D-4916-B761-BB719470176D}" sibTransId="{EA0223D7-5CE1-4BB8-9AC5-EDF8128AC0F3}"/>
    <dgm:cxn modelId="{ECD9EB83-9492-4FC3-A42F-BBE632442FA2}" type="presParOf" srcId="{ED5DCCC5-BCA8-4491-AA37-BAF153ECA184}" destId="{47A942F6-847D-4AE7-9CA0-5319E5F60B4F}" srcOrd="0" destOrd="0" presId="urn:microsoft.com/office/officeart/2005/8/layout/vList2"/>
    <dgm:cxn modelId="{6CFC987E-4CBD-4B2A-9B2C-BF0B067A7F82}" type="presParOf" srcId="{ED5DCCC5-BCA8-4491-AA37-BAF153ECA184}" destId="{E43DF17C-EB6E-4DE1-9349-F54FE9512184}" srcOrd="1" destOrd="0" presId="urn:microsoft.com/office/officeart/2005/8/layout/vList2"/>
    <dgm:cxn modelId="{4CAB77B7-12F6-4A78-BD95-E5812056A1A3}" type="presParOf" srcId="{ED5DCCC5-BCA8-4491-AA37-BAF153ECA184}" destId="{81203336-F3DE-4B3A-BCF4-0F68C23AC2BB}" srcOrd="2" destOrd="0" presId="urn:microsoft.com/office/officeart/2005/8/layout/vList2"/>
    <dgm:cxn modelId="{3024B3F6-4401-444B-929C-AE9F63D10A20}" type="presParOf" srcId="{ED5DCCC5-BCA8-4491-AA37-BAF153ECA184}" destId="{59E06C8A-133B-4E93-ABC3-14544C96F0C7}" srcOrd="3" destOrd="0" presId="urn:microsoft.com/office/officeart/2005/8/layout/vList2"/>
    <dgm:cxn modelId="{B636D45F-B263-4BD2-ACE9-CF3AE0832C4C}" type="presParOf" srcId="{ED5DCCC5-BCA8-4491-AA37-BAF153ECA184}" destId="{E81E095C-4C8A-4C84-8B73-2D2372CC9FD2}" srcOrd="4" destOrd="0" presId="urn:microsoft.com/office/officeart/2005/8/layout/vList2"/>
    <dgm:cxn modelId="{E4C6E266-AC3C-4A97-895C-0CF82A7E75BB}" type="presParOf" srcId="{ED5DCCC5-BCA8-4491-AA37-BAF153ECA184}" destId="{734B7B56-627C-497C-A0A6-99CA20C09090}" srcOrd="5" destOrd="0" presId="urn:microsoft.com/office/officeart/2005/8/layout/vList2"/>
    <dgm:cxn modelId="{F430534D-B8FF-40BE-9BBF-9288C72A828D}" type="presParOf" srcId="{ED5DCCC5-BCA8-4491-AA37-BAF153ECA184}" destId="{9D216CF5-2456-4F3A-80B8-3AFE5D8E6C91}" srcOrd="6" destOrd="0" presId="urn:microsoft.com/office/officeart/2005/8/layout/vList2"/>
    <dgm:cxn modelId="{03729543-5E16-4E1A-8ECD-0D2218B3A042}" type="presParOf" srcId="{ED5DCCC5-BCA8-4491-AA37-BAF153ECA184}" destId="{0FE0D7EC-BC86-4A27-BA0F-C9B4FB661132}" srcOrd="7" destOrd="0" presId="urn:microsoft.com/office/officeart/2005/8/layout/vList2"/>
    <dgm:cxn modelId="{A81DA62F-B20A-4EB4-8314-8736A41DC00A}" type="presParOf" srcId="{ED5DCCC5-BCA8-4491-AA37-BAF153ECA184}" destId="{EA0E8B3C-3A1D-4F10-A273-D43E73880D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41ABA-E20E-42F5-9422-FB05B46D8B00}" type="doc">
      <dgm:prSet loTypeId="urn:microsoft.com/office/officeart/2005/8/layout/defaul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6A68A9E-C585-4FDD-A209-73BA50FD46FE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dirty="0"/>
        </a:p>
      </dgm:t>
    </dgm:pt>
    <dgm:pt modelId="{C0A36197-3459-46CD-B3B4-44177D7F4CF4}" type="parTrans" cxnId="{D69BF88E-833D-44CF-A63A-A64D2758B90D}">
      <dgm:prSet/>
      <dgm:spPr/>
      <dgm:t>
        <a:bodyPr/>
        <a:lstStyle/>
        <a:p>
          <a:endParaRPr lang="ru-RU"/>
        </a:p>
      </dgm:t>
    </dgm:pt>
    <dgm:pt modelId="{8AB0402F-1655-4490-BFE1-7C9312A17C2E}" type="sibTrans" cxnId="{D69BF88E-833D-44CF-A63A-A64D2758B90D}">
      <dgm:prSet/>
      <dgm:spPr/>
      <dgm:t>
        <a:bodyPr/>
        <a:lstStyle/>
        <a:p>
          <a:endParaRPr lang="ru-RU"/>
        </a:p>
      </dgm:t>
    </dgm:pt>
    <dgm:pt modelId="{C4DE2CBF-2E19-4E5C-8B85-32C2ED0D8723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dirty="0"/>
        </a:p>
      </dgm:t>
    </dgm:pt>
    <dgm:pt modelId="{B060E863-CB4A-4FDA-98C3-0BE9CF8C401B}" type="parTrans" cxnId="{437177B4-7EBB-4AB5-A3B5-A22DC7060EA2}">
      <dgm:prSet/>
      <dgm:spPr/>
      <dgm:t>
        <a:bodyPr/>
        <a:lstStyle/>
        <a:p>
          <a:endParaRPr lang="ru-RU"/>
        </a:p>
      </dgm:t>
    </dgm:pt>
    <dgm:pt modelId="{C581E4D6-54B9-49C8-8B94-04E25FD4E860}" type="sibTrans" cxnId="{437177B4-7EBB-4AB5-A3B5-A22DC7060EA2}">
      <dgm:prSet/>
      <dgm:spPr/>
      <dgm:t>
        <a:bodyPr/>
        <a:lstStyle/>
        <a:p>
          <a:endParaRPr lang="ru-RU"/>
        </a:p>
      </dgm:t>
    </dgm:pt>
    <dgm:pt modelId="{4FE8C488-B67E-4794-9D8A-34BA34048C9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dirty="0"/>
        </a:p>
      </dgm:t>
    </dgm:pt>
    <dgm:pt modelId="{88AFB7AD-42ED-425B-9882-40A78E83C5EB}" type="parTrans" cxnId="{9F06BB4A-D01C-4720-A8C9-CCFB9C69DDAF}">
      <dgm:prSet/>
      <dgm:spPr/>
      <dgm:t>
        <a:bodyPr/>
        <a:lstStyle/>
        <a:p>
          <a:endParaRPr lang="ru-RU"/>
        </a:p>
      </dgm:t>
    </dgm:pt>
    <dgm:pt modelId="{4ED9B281-8EDD-4408-92C4-40FD0371234D}" type="sibTrans" cxnId="{9F06BB4A-D01C-4720-A8C9-CCFB9C69DDAF}">
      <dgm:prSet/>
      <dgm:spPr/>
      <dgm:t>
        <a:bodyPr/>
        <a:lstStyle/>
        <a:p>
          <a:endParaRPr lang="ru-RU"/>
        </a:p>
      </dgm:t>
    </dgm:pt>
    <dgm:pt modelId="{3605A302-D4F8-42E3-B846-8DAA467BF293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с. Красногвардейское, ул. Ленина, д.69, офис 18</a:t>
          </a:r>
        </a:p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dirty="0"/>
        </a:p>
      </dgm:t>
    </dgm:pt>
    <dgm:pt modelId="{6496D153-A38E-4AA6-BA5E-B58A2479C274}" type="parTrans" cxnId="{0006CA32-DCF0-4743-9E92-A9FE83CC9407}">
      <dgm:prSet/>
      <dgm:spPr/>
      <dgm:t>
        <a:bodyPr/>
        <a:lstStyle/>
        <a:p>
          <a:endParaRPr lang="ru-RU"/>
        </a:p>
      </dgm:t>
    </dgm:pt>
    <dgm:pt modelId="{00CDA670-7D1C-4F62-A189-8E3160A90C8F}" type="sibTrans" cxnId="{0006CA32-DCF0-4743-9E92-A9FE83CC9407}">
      <dgm:prSet/>
      <dgm:spPr/>
      <dgm:t>
        <a:bodyPr/>
        <a:lstStyle/>
        <a:p>
          <a:endParaRPr lang="ru-RU"/>
        </a:p>
      </dgm:t>
    </dgm:pt>
    <dgm:pt modelId="{85D1D958-F774-4495-BB05-59C96B6BA17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Минеральные Воды, ул. 50 лет Октября, д.67 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тел.: 8 (918) 740-29-17</a:t>
          </a:r>
          <a:endParaRPr lang="ru-RU" dirty="0"/>
        </a:p>
      </dgm:t>
    </dgm:pt>
    <dgm:pt modelId="{AD3E0D84-E770-4D9E-BE64-059FB26EB02B}" type="parTrans" cxnId="{4F9BE5DA-EFB5-42CE-A813-0BA2CE10D990}">
      <dgm:prSet/>
      <dgm:spPr/>
      <dgm:t>
        <a:bodyPr/>
        <a:lstStyle/>
        <a:p>
          <a:endParaRPr lang="ru-RU"/>
        </a:p>
      </dgm:t>
    </dgm:pt>
    <dgm:pt modelId="{FD985ED9-A58F-4FBE-AEDB-14B647CBDA31}" type="sibTrans" cxnId="{4F9BE5DA-EFB5-42CE-A813-0BA2CE10D990}">
      <dgm:prSet/>
      <dgm:spPr/>
      <dgm:t>
        <a:bodyPr/>
        <a:lstStyle/>
        <a:p>
          <a:endParaRPr lang="ru-RU"/>
        </a:p>
      </dgm:t>
    </dgm:pt>
    <dgm:pt modelId="{0761945D-E038-4941-8E70-E5CDA302BA18}">
      <dgm:prSet/>
      <dgm:spPr/>
      <dgm:t>
        <a:bodyPr/>
        <a:lstStyle/>
        <a:p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тел: 8 (988) 700-02-16</a:t>
          </a:r>
          <a:endParaRPr lang="ru-RU" altLang="ru-RU" b="1" dirty="0">
            <a:latin typeface="Cuprum" panose="02000506000000020004" pitchFamily="2" charset="0"/>
            <a:cs typeface="Times New Roman" pitchFamily="18" charset="0"/>
          </a:endParaRPr>
        </a:p>
      </dgm:t>
    </dgm:pt>
    <dgm:pt modelId="{1AFB1AE7-8CC6-4F8F-A6F2-E5263122D2C5}" type="parTrans" cxnId="{22CC2377-834B-49C1-AE66-A6481C5D491A}">
      <dgm:prSet/>
      <dgm:spPr/>
      <dgm:t>
        <a:bodyPr/>
        <a:lstStyle/>
        <a:p>
          <a:endParaRPr lang="ru-RU"/>
        </a:p>
      </dgm:t>
    </dgm:pt>
    <dgm:pt modelId="{7239350F-0846-49B2-A0FC-A312D396121C}" type="sibTrans" cxnId="{22CC2377-834B-49C1-AE66-A6481C5D491A}">
      <dgm:prSet/>
      <dgm:spPr/>
      <dgm:t>
        <a:bodyPr/>
        <a:lstStyle/>
        <a:p>
          <a:endParaRPr lang="ru-RU"/>
        </a:p>
      </dgm:t>
    </dgm:pt>
    <dgm:pt modelId="{E952FFAD-E794-4C1F-82C5-4E9FC43B3B64}" type="pres">
      <dgm:prSet presAssocID="{08941ABA-E20E-42F5-9422-FB05B46D8B00}" presName="diagram" presStyleCnt="0">
        <dgm:presLayoutVars>
          <dgm:dir/>
          <dgm:resizeHandles val="exact"/>
        </dgm:presLayoutVars>
      </dgm:prSet>
      <dgm:spPr/>
    </dgm:pt>
    <dgm:pt modelId="{EBB869CE-9389-482E-8FF0-88A882FD7D06}" type="pres">
      <dgm:prSet presAssocID="{26A68A9E-C585-4FDD-A209-73BA50FD46FE}" presName="node" presStyleLbl="node1" presStyleIdx="0" presStyleCnt="6" custScaleX="139049" custLinFactNeighborX="59779" custLinFactNeighborY="-15669">
        <dgm:presLayoutVars>
          <dgm:bulletEnabled val="1"/>
        </dgm:presLayoutVars>
      </dgm:prSet>
      <dgm:spPr/>
    </dgm:pt>
    <dgm:pt modelId="{4DE07128-3D85-498D-9B41-2125E6B71CD0}" type="pres">
      <dgm:prSet presAssocID="{8AB0402F-1655-4490-BFE1-7C9312A17C2E}" presName="sibTrans" presStyleCnt="0"/>
      <dgm:spPr/>
    </dgm:pt>
    <dgm:pt modelId="{06DE37BF-50AF-4BC8-B2C7-C75EA4A0A173}" type="pres">
      <dgm:prSet presAssocID="{C4DE2CBF-2E19-4E5C-8B85-32C2ED0D8723}" presName="node" presStyleLbl="node1" presStyleIdx="1" presStyleCnt="6" custLinFactX="-92863" custLinFactY="3737" custLinFactNeighborX="-100000" custLinFactNeighborY="100000">
        <dgm:presLayoutVars>
          <dgm:bulletEnabled val="1"/>
        </dgm:presLayoutVars>
      </dgm:prSet>
      <dgm:spPr/>
    </dgm:pt>
    <dgm:pt modelId="{6DC49695-53EB-4C54-81D7-6D46469B9E93}" type="pres">
      <dgm:prSet presAssocID="{C581E4D6-54B9-49C8-8B94-04E25FD4E860}" presName="sibTrans" presStyleCnt="0"/>
      <dgm:spPr/>
    </dgm:pt>
    <dgm:pt modelId="{7FD629D0-3FB4-4114-AA2C-44BA0E7B4846}" type="pres">
      <dgm:prSet presAssocID="{4FE8C488-B67E-4794-9D8A-34BA34048C99}" presName="node" presStyleLbl="node1" presStyleIdx="2" presStyleCnt="6" custLinFactY="7686" custLinFactNeighborX="35713" custLinFactNeighborY="100000">
        <dgm:presLayoutVars>
          <dgm:bulletEnabled val="1"/>
        </dgm:presLayoutVars>
      </dgm:prSet>
      <dgm:spPr/>
    </dgm:pt>
    <dgm:pt modelId="{E9D1586F-B78E-4FCB-869C-648A0BB93590}" type="pres">
      <dgm:prSet presAssocID="{4ED9B281-8EDD-4408-92C4-40FD0371234D}" presName="sibTrans" presStyleCnt="0"/>
      <dgm:spPr/>
    </dgm:pt>
    <dgm:pt modelId="{ED98569D-081C-48C2-B10F-0C96D1680A85}" type="pres">
      <dgm:prSet presAssocID="{3605A302-D4F8-42E3-B846-8DAA467BF293}" presName="node" presStyleLbl="node1" presStyleIdx="3" presStyleCnt="6" custLinFactY="7686" custLinFactNeighborX="86185" custLinFactNeighborY="100000">
        <dgm:presLayoutVars>
          <dgm:bulletEnabled val="1"/>
        </dgm:presLayoutVars>
      </dgm:prSet>
      <dgm:spPr/>
    </dgm:pt>
    <dgm:pt modelId="{A3ECB005-26FF-4EB0-ABC8-6527E84F97D4}" type="pres">
      <dgm:prSet presAssocID="{00CDA670-7D1C-4F62-A189-8E3160A90C8F}" presName="sibTrans" presStyleCnt="0"/>
      <dgm:spPr/>
    </dgm:pt>
    <dgm:pt modelId="{92EF2D29-E25C-4A59-8D16-C0B72898502A}" type="pres">
      <dgm:prSet presAssocID="{85D1D958-F774-4495-BB05-59C96B6BA179}" presName="node" presStyleLbl="node1" presStyleIdx="4" presStyleCnt="6" custLinFactX="-5624" custLinFactNeighborX="-100000" custLinFactNeighborY="-12930">
        <dgm:presLayoutVars>
          <dgm:bulletEnabled val="1"/>
        </dgm:presLayoutVars>
      </dgm:prSet>
      <dgm:spPr/>
    </dgm:pt>
    <dgm:pt modelId="{97CA53F2-457B-41BE-8373-FCF0074C68CC}" type="pres">
      <dgm:prSet presAssocID="{FD985ED9-A58F-4FBE-AEDB-14B647CBDA31}" presName="sibTrans" presStyleCnt="0"/>
      <dgm:spPr/>
    </dgm:pt>
    <dgm:pt modelId="{A1C4F2C5-1977-4600-B23C-81F95C581DAD}" type="pres">
      <dgm:prSet presAssocID="{0761945D-E038-4941-8E70-E5CDA302BA18}" presName="node" presStyleLbl="node1" presStyleIdx="5" presStyleCnt="6" custLinFactX="20796" custLinFactY="-29597" custLinFactNeighborX="100000" custLinFactNeighborY="-100000">
        <dgm:presLayoutVars>
          <dgm:bulletEnabled val="1"/>
        </dgm:presLayoutVars>
      </dgm:prSet>
      <dgm:spPr/>
    </dgm:pt>
  </dgm:ptLst>
  <dgm:cxnLst>
    <dgm:cxn modelId="{7E008A1F-61BF-4125-A495-3850D36D2E99}" type="presOf" srcId="{C4DE2CBF-2E19-4E5C-8B85-32C2ED0D8723}" destId="{06DE37BF-50AF-4BC8-B2C7-C75EA4A0A173}" srcOrd="0" destOrd="0" presId="urn:microsoft.com/office/officeart/2005/8/layout/default"/>
    <dgm:cxn modelId="{0006CA32-DCF0-4743-9E92-A9FE83CC9407}" srcId="{08941ABA-E20E-42F5-9422-FB05B46D8B00}" destId="{3605A302-D4F8-42E3-B846-8DAA467BF293}" srcOrd="3" destOrd="0" parTransId="{6496D153-A38E-4AA6-BA5E-B58A2479C274}" sibTransId="{00CDA670-7D1C-4F62-A189-8E3160A90C8F}"/>
    <dgm:cxn modelId="{536AF642-A4BB-4793-A566-56EACB3C6792}" type="presOf" srcId="{4FE8C488-B67E-4794-9D8A-34BA34048C99}" destId="{7FD629D0-3FB4-4114-AA2C-44BA0E7B4846}" srcOrd="0" destOrd="0" presId="urn:microsoft.com/office/officeart/2005/8/layout/default"/>
    <dgm:cxn modelId="{9F06BB4A-D01C-4720-A8C9-CCFB9C69DDAF}" srcId="{08941ABA-E20E-42F5-9422-FB05B46D8B00}" destId="{4FE8C488-B67E-4794-9D8A-34BA34048C99}" srcOrd="2" destOrd="0" parTransId="{88AFB7AD-42ED-425B-9882-40A78E83C5EB}" sibTransId="{4ED9B281-8EDD-4408-92C4-40FD0371234D}"/>
    <dgm:cxn modelId="{806FCA6A-E0BE-422B-85C1-FF4352B30A29}" type="presOf" srcId="{3605A302-D4F8-42E3-B846-8DAA467BF293}" destId="{ED98569D-081C-48C2-B10F-0C96D1680A85}" srcOrd="0" destOrd="0" presId="urn:microsoft.com/office/officeart/2005/8/layout/default"/>
    <dgm:cxn modelId="{2D119F75-4336-46A1-8CF3-3EA651B28010}" type="presOf" srcId="{0761945D-E038-4941-8E70-E5CDA302BA18}" destId="{A1C4F2C5-1977-4600-B23C-81F95C581DAD}" srcOrd="0" destOrd="0" presId="urn:microsoft.com/office/officeart/2005/8/layout/default"/>
    <dgm:cxn modelId="{22CC2377-834B-49C1-AE66-A6481C5D491A}" srcId="{08941ABA-E20E-42F5-9422-FB05B46D8B00}" destId="{0761945D-E038-4941-8E70-E5CDA302BA18}" srcOrd="5" destOrd="0" parTransId="{1AFB1AE7-8CC6-4F8F-A6F2-E5263122D2C5}" sibTransId="{7239350F-0846-49B2-A0FC-A312D396121C}"/>
    <dgm:cxn modelId="{D69BF88E-833D-44CF-A63A-A64D2758B90D}" srcId="{08941ABA-E20E-42F5-9422-FB05B46D8B00}" destId="{26A68A9E-C585-4FDD-A209-73BA50FD46FE}" srcOrd="0" destOrd="0" parTransId="{C0A36197-3459-46CD-B3B4-44177D7F4CF4}" sibTransId="{8AB0402F-1655-4490-BFE1-7C9312A17C2E}"/>
    <dgm:cxn modelId="{2FB23DAB-37F3-41F0-9E54-2230A159F510}" type="presOf" srcId="{85D1D958-F774-4495-BB05-59C96B6BA179}" destId="{92EF2D29-E25C-4A59-8D16-C0B72898502A}" srcOrd="0" destOrd="0" presId="urn:microsoft.com/office/officeart/2005/8/layout/default"/>
    <dgm:cxn modelId="{CE8A88AF-3156-4948-B2CB-F765B5103227}" type="presOf" srcId="{26A68A9E-C585-4FDD-A209-73BA50FD46FE}" destId="{EBB869CE-9389-482E-8FF0-88A882FD7D06}" srcOrd="0" destOrd="0" presId="urn:microsoft.com/office/officeart/2005/8/layout/default"/>
    <dgm:cxn modelId="{3D11C0AF-B9D5-4D44-BEFD-F2E8529A2459}" type="presOf" srcId="{08941ABA-E20E-42F5-9422-FB05B46D8B00}" destId="{E952FFAD-E794-4C1F-82C5-4E9FC43B3B64}" srcOrd="0" destOrd="0" presId="urn:microsoft.com/office/officeart/2005/8/layout/default"/>
    <dgm:cxn modelId="{437177B4-7EBB-4AB5-A3B5-A22DC7060EA2}" srcId="{08941ABA-E20E-42F5-9422-FB05B46D8B00}" destId="{C4DE2CBF-2E19-4E5C-8B85-32C2ED0D8723}" srcOrd="1" destOrd="0" parTransId="{B060E863-CB4A-4FDA-98C3-0BE9CF8C401B}" sibTransId="{C581E4D6-54B9-49C8-8B94-04E25FD4E860}"/>
    <dgm:cxn modelId="{4F9BE5DA-EFB5-42CE-A813-0BA2CE10D990}" srcId="{08941ABA-E20E-42F5-9422-FB05B46D8B00}" destId="{85D1D958-F774-4495-BB05-59C96B6BA179}" srcOrd="4" destOrd="0" parTransId="{AD3E0D84-E770-4D9E-BE64-059FB26EB02B}" sibTransId="{FD985ED9-A58F-4FBE-AEDB-14B647CBDA31}"/>
    <dgm:cxn modelId="{29557E6C-943E-4F39-92AC-16FFB5DC95F2}" type="presParOf" srcId="{E952FFAD-E794-4C1F-82C5-4E9FC43B3B64}" destId="{EBB869CE-9389-482E-8FF0-88A882FD7D06}" srcOrd="0" destOrd="0" presId="urn:microsoft.com/office/officeart/2005/8/layout/default"/>
    <dgm:cxn modelId="{F5034343-6C73-491F-A493-5E80E802B53F}" type="presParOf" srcId="{E952FFAD-E794-4C1F-82C5-4E9FC43B3B64}" destId="{4DE07128-3D85-498D-9B41-2125E6B71CD0}" srcOrd="1" destOrd="0" presId="urn:microsoft.com/office/officeart/2005/8/layout/default"/>
    <dgm:cxn modelId="{0DA0CF50-1086-4AA9-83D5-1FF88A3B2F6F}" type="presParOf" srcId="{E952FFAD-E794-4C1F-82C5-4E9FC43B3B64}" destId="{06DE37BF-50AF-4BC8-B2C7-C75EA4A0A173}" srcOrd="2" destOrd="0" presId="urn:microsoft.com/office/officeart/2005/8/layout/default"/>
    <dgm:cxn modelId="{E85C5E0C-A42E-409A-B134-D89D2553EC8D}" type="presParOf" srcId="{E952FFAD-E794-4C1F-82C5-4E9FC43B3B64}" destId="{6DC49695-53EB-4C54-81D7-6D46469B9E93}" srcOrd="3" destOrd="0" presId="urn:microsoft.com/office/officeart/2005/8/layout/default"/>
    <dgm:cxn modelId="{37AB661B-0B19-474D-8D94-18AEC2F8CAA5}" type="presParOf" srcId="{E952FFAD-E794-4C1F-82C5-4E9FC43B3B64}" destId="{7FD629D0-3FB4-4114-AA2C-44BA0E7B4846}" srcOrd="4" destOrd="0" presId="urn:microsoft.com/office/officeart/2005/8/layout/default"/>
    <dgm:cxn modelId="{CA88E03B-4471-4C2D-A610-959E5D2B80C6}" type="presParOf" srcId="{E952FFAD-E794-4C1F-82C5-4E9FC43B3B64}" destId="{E9D1586F-B78E-4FCB-869C-648A0BB93590}" srcOrd="5" destOrd="0" presId="urn:microsoft.com/office/officeart/2005/8/layout/default"/>
    <dgm:cxn modelId="{C0C1C93E-9DED-4245-8CE6-A9BE09319CF5}" type="presParOf" srcId="{E952FFAD-E794-4C1F-82C5-4E9FC43B3B64}" destId="{ED98569D-081C-48C2-B10F-0C96D1680A85}" srcOrd="6" destOrd="0" presId="urn:microsoft.com/office/officeart/2005/8/layout/default"/>
    <dgm:cxn modelId="{7855CFEE-F0A4-4F36-B3A5-0E598553F2A7}" type="presParOf" srcId="{E952FFAD-E794-4C1F-82C5-4E9FC43B3B64}" destId="{A3ECB005-26FF-4EB0-ABC8-6527E84F97D4}" srcOrd="7" destOrd="0" presId="urn:microsoft.com/office/officeart/2005/8/layout/default"/>
    <dgm:cxn modelId="{7C8A2555-E57E-49DB-8F7D-4755AAB80B18}" type="presParOf" srcId="{E952FFAD-E794-4C1F-82C5-4E9FC43B3B64}" destId="{92EF2D29-E25C-4A59-8D16-C0B72898502A}" srcOrd="8" destOrd="0" presId="urn:microsoft.com/office/officeart/2005/8/layout/default"/>
    <dgm:cxn modelId="{EEDE02D4-C647-48B2-947C-31BE5F24AAAD}" type="presParOf" srcId="{E952FFAD-E794-4C1F-82C5-4E9FC43B3B64}" destId="{97CA53F2-457B-41BE-8373-FCF0074C68CC}" srcOrd="9" destOrd="0" presId="urn:microsoft.com/office/officeart/2005/8/layout/default"/>
    <dgm:cxn modelId="{84A54731-97EB-4633-BE7E-ED53D3FF4334}" type="presParOf" srcId="{E952FFAD-E794-4C1F-82C5-4E9FC43B3B64}" destId="{A1C4F2C5-1977-4600-B23C-81F95C581DAD}" srcOrd="10" destOrd="0" presId="urn:microsoft.com/office/officeart/2005/8/layout/defaul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2F6-847D-4AE7-9CA0-5319E5F60B4F}">
      <dsp:nvSpPr>
        <dsp:cNvPr id="0" name=""/>
        <dsp:cNvSpPr/>
      </dsp:nvSpPr>
      <dsp:spPr>
        <a:xfrm>
          <a:off x="0" y="0"/>
          <a:ext cx="8208912" cy="8033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ru-RU" sz="2400" b="1" kern="1200" noProof="0" dirty="0"/>
            <a:t>Количество созданных рабочих мест </a:t>
          </a:r>
          <a:r>
            <a:rPr lang="ru-RU" sz="2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– 207.</a:t>
          </a:r>
          <a:endParaRPr lang="ru-RU" sz="2400" b="1" kern="1200" noProof="0" dirty="0"/>
        </a:p>
      </dsp:txBody>
      <dsp:txXfrm>
        <a:off x="39214" y="39214"/>
        <a:ext cx="8130484" cy="724873"/>
      </dsp:txXfrm>
    </dsp:sp>
    <dsp:sp modelId="{81203336-F3DE-4B3A-BCF4-0F68C23AC2BB}">
      <dsp:nvSpPr>
        <dsp:cNvPr id="0" name=""/>
        <dsp:cNvSpPr/>
      </dsp:nvSpPr>
      <dsp:spPr>
        <a:xfrm>
          <a:off x="0" y="963281"/>
          <a:ext cx="8208912" cy="7160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noProof="0" dirty="0"/>
            <a:t>2. Количество сохраненных рабочих мест </a:t>
          </a:r>
          <a:r>
            <a:rPr lang="ru-RU" sz="2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– 2 352</a:t>
          </a:r>
          <a:r>
            <a:rPr lang="ru-RU" sz="2400" b="1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ru-RU" sz="2400" b="1" kern="1200" noProof="0" dirty="0"/>
            <a:t> </a:t>
          </a:r>
        </a:p>
      </dsp:txBody>
      <dsp:txXfrm>
        <a:off x="34956" y="998237"/>
        <a:ext cx="8139000" cy="646158"/>
      </dsp:txXfrm>
    </dsp:sp>
    <dsp:sp modelId="{E81E095C-4C8A-4C84-8B73-2D2372CC9FD2}">
      <dsp:nvSpPr>
        <dsp:cNvPr id="0" name=""/>
        <dsp:cNvSpPr/>
      </dsp:nvSpPr>
      <dsp:spPr>
        <a:xfrm>
          <a:off x="0" y="1852628"/>
          <a:ext cx="8208912" cy="9607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+mj-lt"/>
              <a:cs typeface="Calibri" panose="020F0502020204030204" pitchFamily="34" charset="0"/>
            </a:rPr>
            <a:t>3.</a:t>
          </a:r>
          <a:r>
            <a:rPr lang="ru-RU" sz="2400" b="1" kern="1200" noProof="0" dirty="0"/>
            <a:t> Инвестиции в основной капитал </a:t>
          </a:r>
          <a:r>
            <a:rPr lang="ru-RU" sz="2400" b="1" kern="1200" noProof="0" dirty="0" err="1"/>
            <a:t>СМиСП</a:t>
          </a:r>
          <a:r>
            <a:rPr lang="ru-RU" sz="2400" b="1" kern="1200" noProof="0" dirty="0"/>
            <a:t> за счет микрозаймов </a:t>
          </a:r>
          <a:r>
            <a:rPr lang="ru-RU" sz="2400" b="1" kern="1200" noProof="0" dirty="0">
              <a:solidFill>
                <a:schemeClr val="bg1"/>
              </a:solidFill>
            </a:rPr>
            <a:t>составили </a:t>
          </a:r>
          <a:r>
            <a:rPr lang="ru-RU" sz="2400" b="1" u="sng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238 876</a:t>
          </a:r>
          <a:r>
            <a:rPr lang="ru-RU" sz="2400" b="1" kern="1200" noProof="0" dirty="0">
              <a:solidFill>
                <a:schemeClr val="bg1"/>
              </a:solidFill>
            </a:rPr>
            <a:t> тыс. руб.</a:t>
          </a:r>
          <a:endParaRPr lang="ru-RU" sz="2000" b="1" kern="1200" dirty="0">
            <a:solidFill>
              <a:schemeClr val="bg1"/>
            </a:solidFill>
            <a:latin typeface="+mj-lt"/>
          </a:endParaRPr>
        </a:p>
      </dsp:txBody>
      <dsp:txXfrm>
        <a:off x="46900" y="1899528"/>
        <a:ext cx="8115112" cy="866943"/>
      </dsp:txXfrm>
    </dsp:sp>
    <dsp:sp modelId="{9D216CF5-2456-4F3A-80B8-3AFE5D8E6C91}">
      <dsp:nvSpPr>
        <dsp:cNvPr id="0" name=""/>
        <dsp:cNvSpPr/>
      </dsp:nvSpPr>
      <dsp:spPr>
        <a:xfrm>
          <a:off x="0" y="2921810"/>
          <a:ext cx="8208912" cy="11691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ru-RU" sz="2000" b="1" kern="1200" noProof="0" dirty="0"/>
            <a:t>. </a:t>
          </a:r>
          <a:r>
            <a:rPr lang="ru-RU" sz="2000" b="1" kern="1200" dirty="0">
              <a:solidFill>
                <a:schemeClr val="bg1"/>
              </a:solidFill>
            </a:rPr>
            <a:t>Благодаря взвешенной кредитной политике Фонда, риск портфеля на </a:t>
          </a:r>
          <a:r>
            <a:rPr lang="ru-RU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01.01.2020 г. </a:t>
          </a:r>
          <a:r>
            <a:rPr lang="ru-RU" sz="2000" b="1" kern="1200" dirty="0">
              <a:solidFill>
                <a:schemeClr val="bg1"/>
              </a:solidFill>
            </a:rPr>
            <a:t>составляет всего </a:t>
          </a:r>
          <a:r>
            <a:rPr lang="ru-RU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2,47% (при нормативе не более 12%), к</a:t>
          </a:r>
          <a:r>
            <a:rPr lang="ru-RU" sz="2000" b="1" kern="1200" dirty="0">
              <a:solidFill>
                <a:schemeClr val="bg1"/>
              </a:solidFill>
            </a:rPr>
            <a:t>оэффициент списания равен </a:t>
          </a:r>
          <a:r>
            <a:rPr lang="ru-RU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0,33</a:t>
          </a:r>
          <a:r>
            <a:rPr lang="ru-RU" sz="2000" b="1" kern="1200" dirty="0">
              <a:solidFill>
                <a:schemeClr val="bg1"/>
              </a:solidFill>
            </a:rPr>
            <a:t> % (при нормативе не более</a:t>
          </a:r>
          <a:r>
            <a:rPr lang="ru-RU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5</a:t>
          </a:r>
          <a:r>
            <a:rPr lang="ru-RU" sz="2000" b="1" kern="1200" dirty="0">
              <a:solidFill>
                <a:schemeClr val="bg1"/>
              </a:solidFill>
            </a:rPr>
            <a:t>% ).</a:t>
          </a:r>
          <a:endParaRPr lang="ru-RU" sz="2000" b="1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072" y="2978882"/>
        <a:ext cx="8094768" cy="1054982"/>
      </dsp:txXfrm>
    </dsp:sp>
    <dsp:sp modelId="{EA0E8B3C-3A1D-4F10-A273-D43E73880DE3}">
      <dsp:nvSpPr>
        <dsp:cNvPr id="0" name=""/>
        <dsp:cNvSpPr/>
      </dsp:nvSpPr>
      <dsp:spPr>
        <a:xfrm>
          <a:off x="0" y="4225269"/>
          <a:ext cx="8208912" cy="112716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За 2019 год в Федеральный бюджет, а также в бюджет Ставропольского края - </a:t>
          </a:r>
          <a:r>
            <a:rPr lang="ru-RU" sz="2000" b="1" kern="1200" noProof="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Фондом уплачено налогов и сборов на общую сумму более </a:t>
          </a:r>
          <a:r>
            <a:rPr lang="ru-RU" sz="2000" b="1" u="sng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14,2</a:t>
          </a:r>
          <a:r>
            <a:rPr lang="ru-RU" sz="2000" b="1" u="none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млн</a:t>
          </a:r>
          <a:r>
            <a:rPr lang="ru-RU" sz="2000" b="1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 рублей. </a:t>
          </a:r>
        </a:p>
      </dsp:txBody>
      <dsp:txXfrm>
        <a:off x="55024" y="4280293"/>
        <a:ext cx="8098864" cy="101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869CE-9389-482E-8FF0-88A882FD7D06}">
      <dsp:nvSpPr>
        <dsp:cNvPr id="0" name=""/>
        <dsp:cNvSpPr/>
      </dsp:nvSpPr>
      <dsp:spPr>
        <a:xfrm>
          <a:off x="2586748" y="0"/>
          <a:ext cx="3182142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kern="1200" dirty="0"/>
        </a:p>
      </dsp:txBody>
      <dsp:txXfrm>
        <a:off x="2586748" y="0"/>
        <a:ext cx="3182142" cy="1373102"/>
      </dsp:txXfrm>
    </dsp:sp>
    <dsp:sp modelId="{06DE37BF-50AF-4BC8-B2C7-C75EA4A0A173}">
      <dsp:nvSpPr>
        <dsp:cNvPr id="0" name=""/>
        <dsp:cNvSpPr/>
      </dsp:nvSpPr>
      <dsp:spPr>
        <a:xfrm>
          <a:off x="216018" y="1584183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800" kern="1200" dirty="0"/>
        </a:p>
      </dsp:txBody>
      <dsp:txXfrm>
        <a:off x="216018" y="1584183"/>
        <a:ext cx="2288504" cy="1373102"/>
      </dsp:txXfrm>
    </dsp:sp>
    <dsp:sp modelId="{7FD629D0-3FB4-4114-AA2C-44BA0E7B4846}">
      <dsp:nvSpPr>
        <dsp:cNvPr id="0" name=""/>
        <dsp:cNvSpPr/>
      </dsp:nvSpPr>
      <dsp:spPr>
        <a:xfrm>
          <a:off x="1224138" y="3240359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sz="1800" kern="1200" dirty="0"/>
        </a:p>
      </dsp:txBody>
      <dsp:txXfrm>
        <a:off x="1224138" y="3240359"/>
        <a:ext cx="2288504" cy="1373102"/>
      </dsp:txXfrm>
    </dsp:sp>
    <dsp:sp modelId="{ED98569D-081C-48C2-B10F-0C96D1680A85}">
      <dsp:nvSpPr>
        <dsp:cNvPr id="0" name=""/>
        <dsp:cNvSpPr/>
      </dsp:nvSpPr>
      <dsp:spPr>
        <a:xfrm>
          <a:off x="4896547" y="3240359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с. Красногвардейское, ул. Ленина, д.69, офис 18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sz="1800" kern="1200" dirty="0"/>
        </a:p>
      </dsp:txBody>
      <dsp:txXfrm>
        <a:off x="4896547" y="3240359"/>
        <a:ext cx="2288504" cy="1373102"/>
      </dsp:txXfrm>
    </dsp:sp>
    <dsp:sp modelId="{92EF2D29-E25C-4A59-8D16-C0B72898502A}">
      <dsp:nvSpPr>
        <dsp:cNvPr id="0" name=""/>
        <dsp:cNvSpPr/>
      </dsp:nvSpPr>
      <dsp:spPr>
        <a:xfrm>
          <a:off x="3024344" y="1584178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г. Минеральные Воды, ул. 50 лет Октября, д.67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тел.: 8 (918) 740-29-17</a:t>
          </a:r>
          <a:endParaRPr lang="ru-RU" sz="1800" kern="1200" dirty="0"/>
        </a:p>
      </dsp:txBody>
      <dsp:txXfrm>
        <a:off x="3024344" y="1584178"/>
        <a:ext cx="2288504" cy="1373102"/>
      </dsp:txXfrm>
    </dsp:sp>
    <dsp:sp modelId="{A1C4F2C5-1977-4600-B23C-81F95C581DAD}">
      <dsp:nvSpPr>
        <dsp:cNvPr id="0" name=""/>
        <dsp:cNvSpPr/>
      </dsp:nvSpPr>
      <dsp:spPr>
        <a:xfrm>
          <a:off x="5688621" y="1584173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тел: 8 (988) 700-02-16</a:t>
          </a:r>
          <a:endParaRPr lang="ru-RU" altLang="ru-RU" sz="1800" b="1" kern="1200" dirty="0">
            <a:latin typeface="Cuprum" panose="02000506000000020004" pitchFamily="2" charset="0"/>
            <a:cs typeface="Times New Roman" pitchFamily="18" charset="0"/>
          </a:endParaRPr>
        </a:p>
      </dsp:txBody>
      <dsp:txXfrm>
        <a:off x="5688621" y="1584173"/>
        <a:ext cx="2288504" cy="137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t>17.03.2020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504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2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201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989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4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5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34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3220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808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3" y="3"/>
            <a:ext cx="548782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685806"/>
            <a:ext cx="2972574" cy="4724399"/>
          </a:xfrm>
        </p:spPr>
        <p:txBody>
          <a:bodyPr rtlCol="0">
            <a:normAutofit/>
          </a:bodyPr>
          <a:lstStyle>
            <a:lvl1pPr>
              <a:defRPr sz="270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70" y="685800"/>
            <a:ext cx="971804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30" y="685800"/>
            <a:ext cx="7107541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E463C-21EB-4053-92F0-C9BD8EF7245D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0916-3D01-46AA-BE07-DBB38F2ED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1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36507-FF1E-45BD-9A6D-B3BC2CB70614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65D66-85B6-4678-AA79-0DF8313DC6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59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2ABD-514F-492F-A021-43DC3409A501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683C5-4088-4136-B8D7-5A2E5AC174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60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50500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91257-6BCC-49A4-9544-26709A69A2D6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88262-1D9D-4CD5-84DF-45D45ADBE9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41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CF650-791F-47CE-BBE8-B79CBF637B7A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87D6D-8FBB-43A6-96FA-9B6C29BA3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7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8EC51-C5A7-45EB-906A-7B52FBA0AC75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FFB1C-BEFC-4BE6-882C-A349C833D2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96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026D6-1317-4423-9060-22E700BEE10E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3C5F2-8FC6-4C5E-AFA2-40BA81BA04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9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36121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849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9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460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53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13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096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50DA8-04B7-4107-8693-F708884B7D2E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4DC6E-9AA9-4EFA-9D7B-A6E0C4671B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24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FE20C-0C88-450C-985B-3345877066C2}" type="datetimeFigureOut">
              <a:rPr lang="ru-RU" smtClean="0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01A6-45DF-4DBD-ADBA-283DE33AD9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8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31" y="2590800"/>
            <a:ext cx="6173807" cy="2819400"/>
          </a:xfrm>
        </p:spPr>
        <p:txBody>
          <a:bodyPr rtlCol="0" anchor="b">
            <a:normAutofit/>
          </a:bodyPr>
          <a:lstStyle>
            <a:lvl1pPr algn="l">
              <a:defRPr sz="2701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7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9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2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4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7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3601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17.03.2020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1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8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7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4" y="685800"/>
            <a:ext cx="3772883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92" y="685800"/>
            <a:ext cx="3772882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502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502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91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3800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 rtlCol="0">
            <a:normAutofit/>
          </a:bodyPr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rm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3657363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5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87" rtl="0" eaLnBrk="1" latinLnBrk="0" hangingPunct="1">
        <a:lnSpc>
          <a:spcPct val="80000"/>
        </a:lnSpc>
        <a:spcBef>
          <a:spcPct val="0"/>
        </a:spcBef>
        <a:buNone/>
        <a:defRPr sz="2026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622" indent="-128622" algn="l" defTabSz="514487" rtl="0" eaLnBrk="1" latinLnBrk="0" hangingPunct="1">
        <a:lnSpc>
          <a:spcPct val="90000"/>
        </a:lnSpc>
        <a:spcBef>
          <a:spcPts val="1013"/>
        </a:spcBef>
        <a:buClr>
          <a:schemeClr val="tx1"/>
        </a:buClr>
        <a:buSzPct val="80000"/>
        <a:buFont typeface="Arial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46565" indent="-160778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1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76876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92960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09045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25130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1214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7299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17.03.2020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6914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17.03.2020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7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wmf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2.xml"/><Relationship Id="rId11" Type="http://schemas.microsoft.com/office/2007/relationships/hdphoto" Target="../media/hdphoto3.wdp"/><Relationship Id="rId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/>
          <a:stretch>
            <a:fillRect l="-4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>
            <a:extLst>
              <a:ext uri="{FF2B5EF4-FFF2-40B4-BE49-F238E27FC236}">
                <a16:creationId xmlns:a16="http://schemas.microsoft.com/office/drawing/2014/main" id="{3CB2320D-C20F-49D9-9692-6E6BA32F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" y="22845"/>
            <a:ext cx="1782198" cy="15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одзаголовок 2">
            <a:extLst>
              <a:ext uri="{FF2B5EF4-FFF2-40B4-BE49-F238E27FC236}">
                <a16:creationId xmlns:a16="http://schemas.microsoft.com/office/drawing/2014/main" id="{21198155-12A3-4A13-B703-F69842FCA6F5}"/>
              </a:ext>
            </a:extLst>
          </p:cNvPr>
          <p:cNvSpPr txBox="1">
            <a:spLocks/>
          </p:cNvSpPr>
          <p:nvPr/>
        </p:nvSpPr>
        <p:spPr bwMode="auto">
          <a:xfrm>
            <a:off x="2400101" y="4545154"/>
            <a:ext cx="362371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sz="1013" b="1" dirty="0">
              <a:solidFill>
                <a:srgbClr val="146194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prum" panose="02000506000000020004" pitchFamily="2" charset="0"/>
              <a:cs typeface="Times New Roman" panose="02020603050405020304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г. </a:t>
            </a:r>
            <a:r>
              <a:rPr lang="ru-RU" alt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Ставрополь</a:t>
            </a:r>
            <a:endParaRPr lang="ru-RU" alt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2020 год</a:t>
            </a: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altLang="ru-RU" sz="788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F8A4CA-8142-4718-A9E8-3D49B69A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6192688" cy="1674186"/>
          </a:xfrm>
          <a:effectLst>
            <a:outerShdw blurRad="63500" dist="50800" dir="5400000" sx="37000" sy="37000" algn="ctr" rotWithShape="0">
              <a:srgbClr val="000000">
                <a:alpha val="81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Отчет</a:t>
            </a:r>
            <a:r>
              <a:rPr lang="ru-RU" sz="4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 деятельности</a:t>
            </a: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Ставропольского краевого фонда микрофинансирования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2019 год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7494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9591" y="332656"/>
            <a:ext cx="7506833" cy="68438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400" b="1" dirty="0"/>
              <a:t>Базовые  достижения </a:t>
            </a:r>
            <a:br>
              <a:rPr lang="ru-RU" sz="2400" b="1" dirty="0"/>
            </a:br>
            <a:r>
              <a:rPr lang="ru-RU" sz="2400" b="1" dirty="0"/>
              <a:t>Ставропольского краевого фонда микрофинансирования</a:t>
            </a:r>
            <a:r>
              <a:rPr lang="ru-RU" sz="2000" b="1" dirty="0"/>
              <a:t>:</a:t>
            </a:r>
            <a:endParaRPr lang="ru-RU" sz="20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83568" y="1340768"/>
            <a:ext cx="7938881" cy="5040560"/>
          </a:xfrm>
        </p:spPr>
        <p:txBody>
          <a:bodyPr rtlCol="0">
            <a:normAutofit fontScale="85000" lnSpcReduction="20000"/>
          </a:bodyPr>
          <a:lstStyle/>
          <a:p>
            <a:pPr marL="217049" indent="-217049" algn="just">
              <a:buAutoNum type="arabicParenR"/>
            </a:pPr>
            <a:r>
              <a:rPr lang="ru-RU" sz="3100" dirty="0"/>
              <a:t>Капитализация Фонда на </a:t>
            </a:r>
            <a:r>
              <a:rPr lang="ru-RU" sz="3100" dirty="0">
                <a:latin typeface="Calibri" panose="020F0502020204030204" pitchFamily="34" charset="0"/>
                <a:cs typeface="Calibri" panose="020F0502020204030204" pitchFamily="34" charset="0"/>
              </a:rPr>
              <a:t>01.01.2020</a:t>
            </a:r>
            <a:r>
              <a:rPr lang="ru-RU" sz="3100" dirty="0"/>
              <a:t> года составляет </a:t>
            </a:r>
            <a:r>
              <a:rPr lang="ru-RU" sz="3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876,4</a:t>
            </a:r>
            <a:r>
              <a:rPr lang="en-US" sz="3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100" dirty="0" err="1"/>
              <a:t>млн.руб</a:t>
            </a:r>
            <a:r>
              <a:rPr lang="ru-RU" sz="3100" dirty="0"/>
              <a:t>., включая собственный источник для выдачи микрозаймов в сумме</a:t>
            </a:r>
            <a:r>
              <a:rPr lang="ru-RU" sz="3100" b="1" dirty="0"/>
              <a:t> </a:t>
            </a:r>
            <a:r>
              <a:rPr lang="ru-RU" sz="3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66,8</a:t>
            </a:r>
            <a:r>
              <a:rPr lang="ru-RU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100" dirty="0"/>
              <a:t>млн. руб., сформированный за счет  чистой прибыли;</a:t>
            </a:r>
          </a:p>
          <a:p>
            <a:pPr marL="217049" indent="-217049" algn="just">
              <a:buAutoNum type="arabicParenR"/>
            </a:pPr>
            <a:r>
              <a:rPr lang="ru-RU" sz="3100" dirty="0"/>
              <a:t> Фонд является самоокупаемой структурой, не использовал и не использует бюджетные средства на свое содержание, сумма уплаченных налогов за отчетный период – </a:t>
            </a: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14,2</a:t>
            </a:r>
            <a:r>
              <a:rPr lang="ru-RU" sz="3100" dirty="0"/>
              <a:t> </a:t>
            </a:r>
            <a:r>
              <a:rPr lang="ru-RU" sz="3100" dirty="0" err="1"/>
              <a:t>млн.руб</a:t>
            </a:r>
            <a:r>
              <a:rPr lang="ru-RU" sz="3100" dirty="0"/>
              <a:t>.;</a:t>
            </a:r>
          </a:p>
          <a:p>
            <a:pPr marL="217049" indent="-217049" algn="just">
              <a:buAutoNum type="arabicParenR"/>
            </a:pPr>
            <a:r>
              <a:rPr lang="ru-RU" sz="3100" b="1" dirty="0"/>
              <a:t> </a:t>
            </a:r>
            <a:r>
              <a:rPr lang="ru-RU" sz="3100" dirty="0"/>
              <a:t>По заключению рейтингового агентства «АК</a:t>
            </a:r>
            <a:r>
              <a:rPr lang="en-US" sz="3100" dirty="0"/>
              <a:t>&amp;M</a:t>
            </a:r>
            <a:r>
              <a:rPr lang="ru-RU" sz="3100" dirty="0"/>
              <a:t>» (г. Москва) от</a:t>
            </a:r>
            <a:r>
              <a:rPr lang="ru-RU" sz="3100" dirty="0">
                <a:latin typeface="Calibri" panose="020F0502020204030204" pitchFamily="34" charset="0"/>
                <a:cs typeface="Calibri" panose="020F0502020204030204" pitchFamily="34" charset="0"/>
              </a:rPr>
              <a:t> 28.11.2019 </a:t>
            </a:r>
            <a:r>
              <a:rPr lang="ru-RU" sz="3100" dirty="0"/>
              <a:t>г. , Фонду присвоен рейтинг А++ (максимально высокая степень надежности)</a:t>
            </a:r>
            <a:r>
              <a:rPr lang="en-US" sz="3100" dirty="0"/>
              <a:t>;</a:t>
            </a:r>
            <a:r>
              <a:rPr lang="ru-RU" sz="3100" dirty="0"/>
              <a:t> </a:t>
            </a:r>
          </a:p>
          <a:p>
            <a:pPr marL="217049" indent="-217049" algn="just">
              <a:buAutoNum type="arabicParenR"/>
            </a:pPr>
            <a:r>
              <a:rPr lang="ru-RU" sz="3100" dirty="0"/>
              <a:t>  Стандарты микрофинансовой деятельности не только выполняются, но и </a:t>
            </a:r>
            <a:r>
              <a:rPr lang="ru-RU" sz="3100" b="1" dirty="0"/>
              <a:t>находятся на высоком уровне</a:t>
            </a:r>
            <a:r>
              <a:rPr lang="ru-RU" sz="3100" dirty="0"/>
              <a:t>. </a:t>
            </a:r>
            <a:endParaRPr lang="ru-RU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A065FB-702D-405A-903D-62C200C7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Основные показатели деятельности 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Ставропольского краевого Фонда микрофинансирования за 2019 год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20FEBC-439B-4B24-A27E-AAAF3E60F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944117"/>
              </p:ext>
            </p:extLst>
          </p:nvPr>
        </p:nvGraphicFramePr>
        <p:xfrm>
          <a:off x="251520" y="1374532"/>
          <a:ext cx="8712969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28">
                  <a:extLst>
                    <a:ext uri="{9D8B030D-6E8A-4147-A177-3AD203B41FA5}">
                      <a16:colId xmlns:a16="http://schemas.microsoft.com/office/drawing/2014/main" val="3527314202"/>
                    </a:ext>
                  </a:extLst>
                </a:gridCol>
                <a:gridCol w="2307149">
                  <a:extLst>
                    <a:ext uri="{9D8B030D-6E8A-4147-A177-3AD203B41FA5}">
                      <a16:colId xmlns:a16="http://schemas.microsoft.com/office/drawing/2014/main" val="3206678635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2479377925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1280959014"/>
                    </a:ext>
                  </a:extLst>
                </a:gridCol>
                <a:gridCol w="1234337">
                  <a:extLst>
                    <a:ext uri="{9D8B030D-6E8A-4147-A177-3AD203B41FA5}">
                      <a16:colId xmlns:a16="http://schemas.microsoft.com/office/drawing/2014/main" val="3631723474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682238328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1446783620"/>
                    </a:ext>
                  </a:extLst>
                </a:gridCol>
                <a:gridCol w="837919">
                  <a:extLst>
                    <a:ext uri="{9D8B030D-6E8A-4147-A177-3AD203B41FA5}">
                      <a16:colId xmlns:a16="http://schemas.microsoft.com/office/drawing/2014/main" val="355817125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п/п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изм.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 2019 к План 2019,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к 2018,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4879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2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Капитализация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755 603,8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855 965,9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876 445,7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выданных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622 565,0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723 785,0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742 772,0</a:t>
                      </a:r>
                    </a:p>
                    <a:p>
                      <a:pPr algn="r"/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6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выданных микрозаймов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40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Средний размер выданного займа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1 350,5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1 507,9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1 531,5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9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портфеля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572 585,1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721 241,36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726 264,1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76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т. ч. просроченная задолженность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22 262,6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19 101,1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8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активных займов в портфеле: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0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Средневзвешенная ставка по микрозаймам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833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Исполнение финансового плана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Ставропольским краевым Фондом микрофинансирования за 2019 год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A98AB60-580A-4D68-814C-FAB014EC7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742931"/>
              </p:ext>
            </p:extLst>
          </p:nvPr>
        </p:nvGraphicFramePr>
        <p:xfrm>
          <a:off x="251519" y="1374532"/>
          <a:ext cx="8784977" cy="4807443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336089">
                  <a:extLst>
                    <a:ext uri="{9D8B030D-6E8A-4147-A177-3AD203B41FA5}">
                      <a16:colId xmlns:a16="http://schemas.microsoft.com/office/drawing/2014/main" val="1446998245"/>
                    </a:ext>
                  </a:extLst>
                </a:gridCol>
                <a:gridCol w="3408328">
                  <a:extLst>
                    <a:ext uri="{9D8B030D-6E8A-4147-A177-3AD203B41FA5}">
                      <a16:colId xmlns:a16="http://schemas.microsoft.com/office/drawing/2014/main" val="163186313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6192307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5338789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0233294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59426982"/>
                    </a:ext>
                  </a:extLst>
                </a:gridCol>
                <a:gridCol w="626646">
                  <a:extLst>
                    <a:ext uri="{9D8B030D-6E8A-4147-A177-3AD203B41FA5}">
                      <a16:colId xmlns:a16="http://schemas.microsoft.com/office/drawing/2014/main" val="310510244"/>
                    </a:ext>
                  </a:extLst>
                </a:gridCol>
                <a:gridCol w="597490">
                  <a:extLst>
                    <a:ext uri="{9D8B030D-6E8A-4147-A177-3AD203B41FA5}">
                      <a16:colId xmlns:a16="http://schemas.microsoft.com/office/drawing/2014/main" val="185668793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 2018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к 2018,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329916"/>
                  </a:ext>
                </a:extLst>
              </a:tr>
              <a:tr h="553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26098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Операционные доходы,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46088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51 267,3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50 770,6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60 580,5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16591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Операционные расходы,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33 184,8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35 661,2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19146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Операционная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18 082,4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12 770,6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24 919,2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63966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Резервы к уменьшению,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3 095,9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12 709,8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62429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Резервы к  созданию,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14 636,7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9 616,1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3757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Пени и штрафы, уменьшающие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092336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Выбытие основных средств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128,4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1 515,6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96165"/>
                  </a:ext>
                </a:extLst>
              </a:tr>
              <a:tr h="527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Операционная прибыль до налогообложения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6 685,3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12 770,6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26 497,3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1048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 на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1 767,6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2 554,1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6 017,4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05582"/>
                  </a:ext>
                </a:extLst>
              </a:tr>
              <a:tr h="527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Чистая прибыль (с учетом резервов)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4 917,5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10 216,44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20 479,9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842"/>
                  </a:ext>
                </a:extLst>
              </a:tr>
              <a:tr h="786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Чистая прибыль  нарастающим итогом с начала деятельности, направляемая на выдачу займов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66 806,94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9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061AD-FBA9-48B2-B83A-65E7F35FA643}"/>
              </a:ext>
            </a:extLst>
          </p:cNvPr>
          <p:cNvSpPr txBox="1"/>
          <p:nvPr/>
        </p:nvSpPr>
        <p:spPr>
          <a:xfrm>
            <a:off x="809098" y="156429"/>
            <a:ext cx="7758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Выполнение стандартов деятельности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Ставропольским краевым Фондом микрофинансирования, в %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65AFC7-6A93-46F7-B666-1479D890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449579" cy="14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3791DEF-88D9-4087-B73A-055405085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67199"/>
              </p:ext>
            </p:extLst>
          </p:nvPr>
        </p:nvGraphicFramePr>
        <p:xfrm>
          <a:off x="755576" y="1772816"/>
          <a:ext cx="7812383" cy="373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499">
                  <a:extLst>
                    <a:ext uri="{9D8B030D-6E8A-4147-A177-3AD203B41FA5}">
                      <a16:colId xmlns:a16="http://schemas.microsoft.com/office/drawing/2014/main" val="2806594843"/>
                    </a:ext>
                  </a:extLst>
                </a:gridCol>
                <a:gridCol w="1413669">
                  <a:extLst>
                    <a:ext uri="{9D8B030D-6E8A-4147-A177-3AD203B41FA5}">
                      <a16:colId xmlns:a16="http://schemas.microsoft.com/office/drawing/2014/main" val="3223061006"/>
                    </a:ext>
                  </a:extLst>
                </a:gridCol>
                <a:gridCol w="1117743">
                  <a:extLst>
                    <a:ext uri="{9D8B030D-6E8A-4147-A177-3AD203B41FA5}">
                      <a16:colId xmlns:a16="http://schemas.microsoft.com/office/drawing/2014/main" val="1631092453"/>
                    </a:ext>
                  </a:extLst>
                </a:gridCol>
                <a:gridCol w="1225472">
                  <a:extLst>
                    <a:ext uri="{9D8B030D-6E8A-4147-A177-3AD203B41FA5}">
                      <a16:colId xmlns:a16="http://schemas.microsoft.com/office/drawing/2014/main" val="2332668318"/>
                    </a:ext>
                  </a:extLst>
                </a:gridCol>
              </a:tblGrid>
              <a:tr h="4513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81912"/>
                  </a:ext>
                </a:extLst>
              </a:tr>
              <a:tr h="4139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837805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Эффективность размещения средств, (не менее 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179388" fontAlgn="b">
                        <a:tabLst>
                          <a:tab pos="0" algn="l"/>
                          <a:tab pos="357188" algn="l"/>
                          <a:tab pos="1160463" algn="l"/>
                        </a:tabLst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984226"/>
                  </a:ext>
                </a:extLst>
              </a:tr>
              <a:tr h="532216"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Операционная эффективность, </a:t>
                      </a:r>
                    </a:p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(не более 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01147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Коэффициент списания, (не более 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86780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Риск портфеля, (не более 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70274"/>
                  </a:ext>
                </a:extLst>
              </a:tr>
              <a:tr h="8206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Операционная самоокупаемость, </a:t>
                      </a:r>
                    </a:p>
                    <a:p>
                      <a:pPr algn="l"/>
                      <a:r>
                        <a:rPr lang="ru-RU" sz="1800" dirty="0"/>
                        <a:t>(не менее 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8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Вертикальный маркированный список, в котором 3 группы расположены одна под другой, при этом под каждой группой есть отдельно выделенные пункты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2228828"/>
              </p:ext>
            </p:extLst>
          </p:nvPr>
        </p:nvGraphicFramePr>
        <p:xfrm>
          <a:off x="629562" y="1028894"/>
          <a:ext cx="8208912" cy="564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228196-91CC-47C3-B0F8-4C1CC0C8E2DC}"/>
              </a:ext>
            </a:extLst>
          </p:cNvPr>
          <p:cNvSpPr txBox="1"/>
          <p:nvPr/>
        </p:nvSpPr>
        <p:spPr>
          <a:xfrm>
            <a:off x="791580" y="74787"/>
            <a:ext cx="804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Показатели эффективности Фонда </a:t>
            </a:r>
          </a:p>
          <a:p>
            <a:pPr algn="ctr"/>
            <a:r>
              <a:rPr lang="ru-RU" sz="2800" b="1" dirty="0"/>
              <a:t>за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ru-RU" sz="2800" b="1" dirty="0"/>
              <a:t> год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96E80E-42B9-4D62-8C07-19B3A2A3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" y="-166070"/>
            <a:ext cx="1254526" cy="12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7A942F6-847D-4AE7-9CA0-5319E5F60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97D3E63D-3D48-4D3C-A169-CC4F456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2" y="357296"/>
            <a:ext cx="7435440" cy="8506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cs typeface="Times New Roman" panose="02020603050405020304" pitchFamily="18" charset="0"/>
              </a:rPr>
              <a:t>Структура портфеля микрозаймов в разрезе отраслей экономики по состоянию на 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01.01.2020 г</a:t>
            </a:r>
            <a:r>
              <a:rPr lang="ru-RU" altLang="ru-RU" sz="28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8" name="Picture 5" descr="C:\Program Files (x86)\Microsoft Office\MEDIA\CAGCAT10\j0149887.wmf">
            <a:extLst>
              <a:ext uri="{FF2B5EF4-FFF2-40B4-BE49-F238E27FC236}">
                <a16:creationId xmlns:a16="http://schemas.microsoft.com/office/drawing/2014/main" id="{620414C2-A9E1-418E-98F6-2E569A1C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1" y="4115522"/>
            <a:ext cx="1282505" cy="91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>
            <a:extLst>
              <a:ext uri="{FF2B5EF4-FFF2-40B4-BE49-F238E27FC236}">
                <a16:creationId xmlns:a16="http://schemas.microsoft.com/office/drawing/2014/main" id="{2AB676CE-AD6A-4897-867B-5E6F78EAA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8" y="1651519"/>
            <a:ext cx="1279160" cy="96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9F6673-8613-4201-8A44-2A2BAEEE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539798"/>
              </p:ext>
            </p:extLst>
          </p:nvPr>
        </p:nvGraphicFramePr>
        <p:xfrm>
          <a:off x="1667780" y="1412776"/>
          <a:ext cx="7442624" cy="465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B5D1563F-3071-4BA9-AB5F-86724876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" y="22845"/>
            <a:ext cx="1547664" cy="15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EE426-3109-4422-849B-B6ABCEDB99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8" y="5301207"/>
            <a:ext cx="1279160" cy="115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193761-FF26-4FC7-B994-13E146360A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6" y="2879367"/>
            <a:ext cx="1279160" cy="95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1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harpenSoften amount="-28000"/>
                    </a14:imgEffect>
                    <a14:imgEffect>
                      <a14:colorTemperature colorTemp="3759"/>
                    </a14:imgEffect>
                    <a14:imgEffect>
                      <a14:saturation sat="71000"/>
                    </a14:imgEffect>
                    <a14:imgEffect>
                      <a14:brightnessContrast bright="16000" contrast="9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4A70E1F-542B-421A-B0B4-FC6FC9F47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60619"/>
              </p:ext>
            </p:extLst>
          </p:nvPr>
        </p:nvGraphicFramePr>
        <p:xfrm>
          <a:off x="683568" y="1196752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B4DE2F-1EF4-4979-994E-50D992BF3FC4}"/>
              </a:ext>
            </a:extLst>
          </p:cNvPr>
          <p:cNvSpPr txBox="1"/>
          <p:nvPr/>
        </p:nvSpPr>
        <p:spPr>
          <a:xfrm>
            <a:off x="827584" y="23806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Обособленные подразделения</a:t>
            </a: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Фонда микрофинансирования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803CB9-94E7-4537-BB4A-04A2C572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600"/>
                    </a14:imgEffect>
                    <a14:imgEffect>
                      <a14:saturation sat="3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238331" cy="123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6000" t="-9000" r="-1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>
            <a:extLst>
              <a:ext uri="{FF2B5EF4-FFF2-40B4-BE49-F238E27FC236}">
                <a16:creationId xmlns:a16="http://schemas.microsoft.com/office/drawing/2014/main" id="{0FF7A68A-BA9F-4BB2-98BB-5453E90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81" y="332656"/>
            <a:ext cx="6591927" cy="1564561"/>
          </a:xfrm>
          <a:effectLst>
            <a:outerShdw blurRad="50800" dist="50800" dir="5400000" sx="78000" sy="78000" algn="ctr" rotWithShape="0">
              <a:schemeClr val="tx1">
                <a:alpha val="54000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Ставропольский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краевой</a:t>
            </a:r>
            <a:br>
              <a:rPr lang="en-US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фонд микрофинансирования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196DD25-110E-4B4F-8995-210DE8BA1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186199"/>
            <a:ext cx="5922658" cy="3276364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4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154346" indent="-154346">
              <a:defRPr/>
            </a:pP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C133DCBB-65B8-40F9-991B-F17A1415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8" y="709747"/>
            <a:ext cx="1474963" cy="14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4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purl.org/dc/terms/"/>
    <ds:schemaRef ds:uri="http://schemas.openxmlformats.org/package/2006/metadata/core-properties"/>
    <ds:schemaRef ds:uri="http://purl.org/dc/dcmitype/"/>
    <ds:schemaRef ds:uri="a4f35948-e619-41b3-aa29-22878b09cfd2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0262f94-9f35-4ac3-9a90-690165a166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1409</TotalTime>
  <Words>841</Words>
  <Application>Microsoft Office PowerPoint</Application>
  <PresentationFormat>Экран (4:3)</PresentationFormat>
  <Paragraphs>250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Calibri</vt:lpstr>
      <vt:lpstr>Candara</vt:lpstr>
      <vt:lpstr>Century Gothic</vt:lpstr>
      <vt:lpstr>Corbel</vt:lpstr>
      <vt:lpstr>Cuprum</vt:lpstr>
      <vt:lpstr>Franklin Gothic Medium</vt:lpstr>
      <vt:lpstr>Symbol</vt:lpstr>
      <vt:lpstr>Times New Roman</vt:lpstr>
      <vt:lpstr>Verdana</vt:lpstr>
      <vt:lpstr>Wingdings 3</vt:lpstr>
      <vt:lpstr>Маркетинг 16:9</vt:lpstr>
      <vt:lpstr>Сектор</vt:lpstr>
      <vt:lpstr>Синий цифровой тоннель (16 x 9)</vt:lpstr>
      <vt:lpstr>Отчет о деятельности   Ставропольского краевого фонда микрофинансирования   за 2019 год </vt:lpstr>
      <vt:lpstr>Базовые  достижения  Ставропольского краевого фонда микрофинансирования:</vt:lpstr>
      <vt:lpstr>Основные показатели деятельности  Ставропольского краевого Фонда микрофинансирования за 2019 год</vt:lpstr>
      <vt:lpstr>Исполнение финансового плана Ставропольским краевым Фондом микрофинансирования за 2019 год</vt:lpstr>
      <vt:lpstr>Презентация PowerPoint</vt:lpstr>
      <vt:lpstr>Презентация PowerPoint</vt:lpstr>
      <vt:lpstr>Структура портфеля микрозаймов в разрезе отраслей экономики по состоянию на 01.01.2020 г.</vt:lpstr>
      <vt:lpstr>Презентация PowerPoint</vt:lpstr>
      <vt:lpstr>Ставропольский  краевой фонд микрофинансирования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Ионова Бэла Муратовна</dc:creator>
  <cp:lastModifiedBy>Ионова Бэла Муратовна</cp:lastModifiedBy>
  <cp:revision>136</cp:revision>
  <cp:lastPrinted>2019-04-01T15:22:53Z</cp:lastPrinted>
  <dcterms:created xsi:type="dcterms:W3CDTF">2018-07-12T11:47:12Z</dcterms:created>
  <dcterms:modified xsi:type="dcterms:W3CDTF">2020-03-17T08:56:44Z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MarkAsFinal">
    <vt:bool>true</vt:bool>
  </property>
</Properties>
</file>