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4" r:id="rId5"/>
    <p:sldMasterId id="2147483732" r:id="rId6"/>
  </p:sldMasterIdLst>
  <p:notesMasterIdLst>
    <p:notesMasterId r:id="rId16"/>
  </p:notesMasterIdLst>
  <p:handoutMasterIdLst>
    <p:handoutMasterId r:id="rId17"/>
  </p:handoutMasterIdLst>
  <p:sldIdLst>
    <p:sldId id="280" r:id="rId7"/>
    <p:sldId id="286" r:id="rId8"/>
    <p:sldId id="283" r:id="rId9"/>
    <p:sldId id="285" r:id="rId10"/>
    <p:sldId id="272" r:id="rId11"/>
    <p:sldId id="287" r:id="rId12"/>
    <p:sldId id="276" r:id="rId13"/>
    <p:sldId id="281" r:id="rId14"/>
    <p:sldId id="278" r:id="rId15"/>
  </p:sldIdLst>
  <p:sldSz cx="9144000" cy="6858000" type="screen4x3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онова Бэла Муратовна" initials="ИБМ" lastIdx="1" clrIdx="0">
    <p:extLst>
      <p:ext uri="{19B8F6BF-5375-455C-9EA6-DF929625EA0E}">
        <p15:presenceInfo xmlns:p15="http://schemas.microsoft.com/office/powerpoint/2012/main" userId="S-1-5-21-4202130044-3597823527-3466346159-12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8"/>
    <a:srgbClr val="E8E9EC"/>
    <a:srgbClr val="39527B"/>
    <a:srgbClr val="CED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517" autoAdjust="0"/>
  </p:normalViewPr>
  <p:slideViewPr>
    <p:cSldViewPr>
      <p:cViewPr varScale="1">
        <p:scale>
          <a:sx n="90" d="100"/>
          <a:sy n="90" d="100"/>
        </p:scale>
        <p:origin x="1434" y="10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1" d="100"/>
          <a:sy n="91" d="100"/>
        </p:scale>
        <p:origin x="3000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3753760791557307E-2"/>
          <c:w val="0.85859348961226534"/>
          <c:h val="0.923638796120405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B17-481E-8B2E-B0968ECDCCE2}"/>
              </c:ext>
            </c:extLst>
          </c:dPt>
          <c:dPt>
            <c:idx val="1"/>
            <c:bubble3D val="0"/>
            <c:spPr>
              <a:pattFill prst="wdUpDiag">
                <a:fgClr>
                  <a:srgbClr val="FFFFFF">
                    <a:shade val="85000"/>
                  </a:srgbClr>
                </a:fgClr>
                <a:bgClr>
                  <a:schemeClr val="accent2">
                    <a:lumMod val="75000"/>
                  </a:schemeClr>
                </a:bgClr>
              </a:patt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0B17-481E-8B2E-B0968ECDCCE2}"/>
              </c:ext>
            </c:extLst>
          </c:dPt>
          <c:dPt>
            <c:idx val="2"/>
            <c:bubble3D val="0"/>
            <c:explosion val="3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0B17-481E-8B2E-B0968ECDCCE2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B17-481E-8B2E-B0968ECDCCE2}"/>
              </c:ext>
            </c:extLst>
          </c:dPt>
          <c:dPt>
            <c:idx val="4"/>
            <c:bubble3D val="0"/>
            <c:spPr>
              <a:solidFill>
                <a:schemeClr val="accent2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B17-481E-8B2E-B0968ECDCCE2}"/>
              </c:ext>
            </c:extLst>
          </c:dPt>
          <c:dLbls>
            <c:dLbl>
              <c:idx val="0"/>
              <c:layout>
                <c:manualLayout>
                  <c:x val="5.1448589045661595E-2"/>
                  <c:y val="-3.39795141120215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29F0257-854F-4FA1-8F75-9983230B072A}" type="CATEGORYNAME">
                      <a:rPr lang="ru-RU" sz="180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aseline="0" dirty="0">
                        <a:solidFill>
                          <a:schemeClr val="tx2"/>
                        </a:solidFill>
                      </a:rPr>
                      <a:t>- </a:t>
                    </a:r>
                    <a:fld id="{BB87076B-E4A1-4D52-A10B-D86BE4AB51DF}" type="VALUE">
                      <a:rPr lang="ru-RU" sz="1800" baseline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[ЗНАЧЕНИЕ]</a:t>
                    </a:fld>
                    <a:endParaRPr lang="ru-RU" sz="1800" baseline="0" dirty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07370305775529"/>
                      <c:h val="0.268652196609512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B17-481E-8B2E-B0968ECDCCE2}"/>
                </c:ext>
              </c:extLst>
            </c:dLbl>
            <c:dLbl>
              <c:idx val="1"/>
              <c:layout>
                <c:manualLayout>
                  <c:x val="2.7022414542782949E-2"/>
                  <c:y val="1.33962998470900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3E794BD-17AF-40C9-8ADA-19AAB502379F}" type="CATEGORYNAME">
                      <a:rPr lang="ru-RU" sz="1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 </a:t>
                    </a:r>
                    <a:r>
                      <a:rPr lang="ru-RU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8DB1460B-5659-4249-A95B-99ED992D0CA7}" type="VALUE">
                      <a:rPr lang="ru-RU" sz="1800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180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8241862015332"/>
                      <c:h val="0.152504480903037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B17-481E-8B2E-B0968ECDCCE2}"/>
                </c:ext>
              </c:extLst>
            </c:dLbl>
            <c:dLbl>
              <c:idx val="2"/>
              <c:layout>
                <c:manualLayout>
                  <c:x val="0.15707141728508656"/>
                  <c:y val="-0.307044128334088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9E8B1FD-4C4C-42EC-8539-B9A7BE913E97}" type="CATEGORYNAME">
                      <a:rPr lang="ru-RU" sz="180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aseline="0" dirty="0">
                        <a:solidFill>
                          <a:schemeClr val="tx2"/>
                        </a:solidFill>
                      </a:rPr>
                      <a:t> </a:t>
                    </a:r>
                    <a:fld id="{E2ADBED9-7844-4774-986D-48EADDDCB8A9}" type="PERCENTAGE">
                      <a:rPr lang="ru-RU" sz="1800" baseline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[ПРОЦЕНТ]</a:t>
                    </a:fld>
                    <a:endParaRPr lang="ru-RU" sz="1800" baseline="0" dirty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86899711612894"/>
                      <c:h val="0.181929824155340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B17-481E-8B2E-B0968ECDCCE2}"/>
                </c:ext>
              </c:extLst>
            </c:dLbl>
            <c:dLbl>
              <c:idx val="3"/>
              <c:layout>
                <c:manualLayout>
                  <c:x val="1.3651099397201848E-2"/>
                  <c:y val="3.139483608756387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73112DF-80AE-45A6-AA1B-DCEB54387BBC}" type="CATEGORYNAME">
                      <a:rPr lang="ru-RU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  </a:t>
                    </a:r>
                    <a:fld id="{C21CCB06-0073-4103-A97E-DBFE454916EC}" type="VALUE">
                      <a:rPr lang="ru-RU" sz="1600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160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22649753635278"/>
                      <c:h val="0.192554377936552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B17-481E-8B2E-B0968ECDCCE2}"/>
                </c:ext>
              </c:extLst>
            </c:dLbl>
            <c:dLbl>
              <c:idx val="4"/>
              <c:layout>
                <c:manualLayout>
                  <c:x val="6.9961884410659467E-2"/>
                  <c:y val="-7.019013037272129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69EB276-504F-4B19-9AD4-9391FB4795CB}" type="CATEGORYNAME">
                      <a: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9E2E7BD4-623B-4230-9A40-F2C6D0175591}" type="PERCENTAGE">
                      <a:rPr lang="ru-RU" sz="18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76125517021954"/>
                      <c:h val="0.18806791391412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B17-481E-8B2E-B0968ECDCC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Оптовая и розничная торговля</c:v>
                </c:pt>
                <c:pt idx="1">
                  <c:v>Производство</c:v>
                </c:pt>
                <c:pt idx="2">
                  <c:v>Сельское хозяйство</c:v>
                </c:pt>
                <c:pt idx="3">
                  <c:v>Предоставление услуг</c:v>
                </c:pt>
                <c:pt idx="4">
                  <c:v>Строительство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0.19</c:v>
                </c:pt>
                <c:pt idx="1">
                  <c:v>0.18</c:v>
                </c:pt>
                <c:pt idx="2">
                  <c:v>0.42</c:v>
                </c:pt>
                <c:pt idx="3">
                  <c:v>0.19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7-481E-8B2E-B0968ECDCCE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 custT="1"/>
      <dgm:spPr>
        <a:solidFill>
          <a:schemeClr val="accent1"/>
        </a:solidFill>
      </dgm:spPr>
      <dgm:t>
        <a:bodyPr rtlCol="0"/>
        <a:lstStyle/>
        <a:p>
          <a:pPr algn="just" rtl="0"/>
          <a:r>
            <a:rPr lang="ru-RU" sz="2000" dirty="0">
              <a:latin typeface="Book Antiqua" panose="02040602050305030304" pitchFamily="18" charset="0"/>
            </a:rPr>
            <a:t>1. </a:t>
          </a:r>
          <a:r>
            <a:rPr lang="ru-RU" sz="2000" b="1" dirty="0">
              <a:latin typeface="Book Antiqua" panose="02040602050305030304" pitchFamily="18" charset="0"/>
            </a:rPr>
            <a:t>За 2023 год сохранено 2529 рабочих мест, дополнительно создано 825 рабочих мест.</a:t>
          </a:r>
          <a:endParaRPr lang="ru-RU" sz="2000" b="1" noProof="0" dirty="0">
            <a:latin typeface="Book Antiqua" panose="0204060205030503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 title="Group B heading"/>
        </a:ext>
      </dgm:extLs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 b="1"/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 b="1"/>
        </a:p>
      </dgm:t>
    </dgm:pt>
    <dgm:pt modelId="{573F84F7-FB0E-480E-9DAB-A82DC8E2D946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ru-RU" sz="2200" b="1" i="0" dirty="0">
              <a:latin typeface="Book Antiqua" panose="02040602050305030304" pitchFamily="18" charset="0"/>
              <a:cs typeface="Calibri" panose="020F0502020204030204" pitchFamily="34" charset="0"/>
            </a:rPr>
            <a:t>2.</a:t>
          </a:r>
          <a:r>
            <a:rPr lang="ru-RU" sz="2200" b="1" noProof="0" dirty="0">
              <a:latin typeface="Book Antiqua" panose="02040602050305030304" pitchFamily="18" charset="0"/>
            </a:rPr>
            <a:t> Инвестиции в основной капитал </a:t>
          </a:r>
          <a:r>
            <a:rPr lang="ru-RU" sz="2200" b="1" noProof="0" dirty="0" err="1">
              <a:latin typeface="Book Antiqua" panose="02040602050305030304" pitchFamily="18" charset="0"/>
            </a:rPr>
            <a:t>СМиСП</a:t>
          </a:r>
          <a:r>
            <a:rPr lang="ru-RU" sz="2200" b="1" noProof="0" dirty="0">
              <a:latin typeface="Book Antiqua" panose="02040602050305030304" pitchFamily="18" charset="0"/>
            </a:rPr>
            <a:t> (за счет микрозаймов) </a:t>
          </a:r>
          <a:r>
            <a:rPr lang="ru-RU" sz="2200" b="1" noProof="0" dirty="0">
              <a:solidFill>
                <a:schemeClr val="bg1"/>
              </a:solidFill>
              <a:latin typeface="Book Antiqua" panose="02040602050305030304" pitchFamily="18" charset="0"/>
            </a:rPr>
            <a:t>составили </a:t>
          </a:r>
          <a:r>
            <a:rPr lang="ru-RU" sz="2200" b="1" noProof="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449 790,5 </a:t>
          </a:r>
          <a:r>
            <a:rPr lang="ru-RU" sz="2200" b="1" noProof="0" dirty="0">
              <a:solidFill>
                <a:schemeClr val="bg1"/>
              </a:solidFill>
              <a:latin typeface="Book Antiqua" panose="02040602050305030304" pitchFamily="18" charset="0"/>
            </a:rPr>
            <a:t>тыс. руб.</a:t>
          </a:r>
          <a:endParaRPr lang="ru-RU" sz="2200" b="1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C279F5F5-E95B-42A5-A038-2F9F290FF61D}" type="sibTrans" cxnId="{D0018220-BAAB-4F34-8328-D8648093FFC0}">
      <dgm:prSet/>
      <dgm:spPr/>
      <dgm:t>
        <a:bodyPr/>
        <a:lstStyle/>
        <a:p>
          <a:endParaRPr lang="ru-RU"/>
        </a:p>
      </dgm:t>
    </dgm:pt>
    <dgm:pt modelId="{B3B5FEE8-C290-45CE-BA29-12A06CFE8439}" type="parTrans" cxnId="{D0018220-BAAB-4F34-8328-D8648093FFC0}">
      <dgm:prSet/>
      <dgm:spPr/>
      <dgm:t>
        <a:bodyPr/>
        <a:lstStyle/>
        <a:p>
          <a:endParaRPr lang="ru-RU"/>
        </a:p>
      </dgm:t>
    </dgm:pt>
    <dgm:pt modelId="{BCF96205-0924-473A-AC28-51ADEE5482B5}">
      <dgm:prSet phldrT="[Text]"/>
      <dgm:spPr>
        <a:solidFill>
          <a:schemeClr val="accent1"/>
        </a:solidFill>
      </dgm:spPr>
      <dgm:t>
        <a:bodyPr rtlCol="0"/>
        <a:lstStyle/>
        <a:p>
          <a:pPr rtl="0"/>
          <a:r>
            <a:rPr lang="ru-RU" b="1" noProof="0" dirty="0">
              <a:latin typeface="Book Antiqua" panose="02040602050305030304" pitchFamily="18" charset="0"/>
            </a:rPr>
            <a:t>3.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Благодаря взвешенной кредитной политике Фонда, риск портфель на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01.01.2024 г.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составляет всего 1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rPr>
            <a:t>,9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% (при нормативе не более 12%), а к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оэффициент списания равен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0,1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 % (при нормативе не более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 5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% ).</a:t>
          </a:r>
          <a:endParaRPr lang="ru-RU" b="1" noProof="0" dirty="0">
            <a:solidFill>
              <a:schemeClr val="bg1"/>
            </a:solidFill>
            <a:latin typeface="Book Antiqua" panose="02040602050305030304" pitchFamily="18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Group C heading"/>
        </a:ext>
      </dgm:extLst>
    </dgm:pt>
    <dgm:pt modelId="{18D4782F-A1FC-493F-839E-A3E3E2B6394F}" type="parTrans" cxnId="{2D63FE16-60E6-4F6E-BF4E-FA2D141CC306}">
      <dgm:prSet/>
      <dgm:spPr/>
      <dgm:t>
        <a:bodyPr/>
        <a:lstStyle/>
        <a:p>
          <a:endParaRPr lang="ru-RU"/>
        </a:p>
      </dgm:t>
    </dgm:pt>
    <dgm:pt modelId="{A8D684E9-A9F0-4707-88CC-FC2AD4AB6A49}" type="sibTrans" cxnId="{2D63FE16-60E6-4F6E-BF4E-FA2D141CC306}">
      <dgm:prSet/>
      <dgm:spPr/>
      <dgm:t>
        <a:bodyPr/>
        <a:lstStyle/>
        <a:p>
          <a:endParaRPr lang="ru-RU"/>
        </a:p>
      </dgm:t>
    </dgm:pt>
    <dgm:pt modelId="{CDD951FA-3BA3-438F-ACFB-64D2F5A36FB3}">
      <dgm:prSet phldrT="[Text]" custT="1"/>
      <dgm:spPr>
        <a:solidFill>
          <a:schemeClr val="accent2"/>
        </a:solidFill>
      </dgm:spPr>
      <dgm:t>
        <a:bodyPr rtlCol="0"/>
        <a:lstStyle/>
        <a:p>
          <a:pPr algn="just" rtl="0"/>
          <a:r>
            <a:rPr lang="ru-RU" sz="1800" b="1" dirty="0">
              <a:latin typeface="Book Antiqua" panose="02040602050305030304" pitchFamily="18" charset="0"/>
              <a:cs typeface="Calibri" panose="020F0502020204030204" pitchFamily="34" charset="0"/>
            </a:rPr>
            <a:t>4. </a:t>
          </a:r>
          <a:r>
            <a:rPr lang="ru-RU" sz="1800" b="1" dirty="0">
              <a:latin typeface="Book Antiqua" panose="02040602050305030304" pitchFamily="18" charset="0"/>
            </a:rPr>
            <a:t>Мероприятия по популяризации программы микрофинансирования способствовали росту удельного веса субъектов предпринимательства, обратившихся впервые в Фонд до </a:t>
          </a:r>
          <a:r>
            <a:rPr lang="ru-RU" sz="1800" b="1" dirty="0">
              <a:latin typeface="Book Antiqua" panose="02040602050305030304" pitchFamily="18" charset="0"/>
              <a:cs typeface="Calibri" panose="020F0502020204030204" pitchFamily="34" charset="0"/>
            </a:rPr>
            <a:t>40</a:t>
          </a:r>
          <a:r>
            <a:rPr lang="ru-RU" sz="1800" b="1" dirty="0">
              <a:latin typeface="Book Antiqua" panose="02040602050305030304" pitchFamily="18" charset="0"/>
            </a:rPr>
            <a:t>%</a:t>
          </a:r>
          <a:endParaRPr lang="ru-RU" sz="1800" b="1" noProof="0" dirty="0">
            <a:solidFill>
              <a:schemeClr val="bg1"/>
            </a:solidFill>
            <a:latin typeface="Book Antiqua" panose="02040602050305030304" pitchFamily="18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Group C heading"/>
        </a:ext>
      </dgm:extLst>
    </dgm:pt>
    <dgm:pt modelId="{1CC18639-F98D-4916-B761-BB719470176D}" type="parTrans" cxnId="{EB72B5DE-168C-45AA-A15D-1C78797F9DC8}">
      <dgm:prSet/>
      <dgm:spPr/>
      <dgm:t>
        <a:bodyPr/>
        <a:lstStyle/>
        <a:p>
          <a:endParaRPr lang="ru-RU"/>
        </a:p>
      </dgm:t>
    </dgm:pt>
    <dgm:pt modelId="{EA0223D7-5CE1-4BB8-9AC5-EDF8128AC0F3}" type="sibTrans" cxnId="{EB72B5DE-168C-45AA-A15D-1C78797F9DC8}">
      <dgm:prSet/>
      <dgm:spPr/>
      <dgm:t>
        <a:bodyPr/>
        <a:lstStyle/>
        <a:p>
          <a:endParaRPr lang="ru-RU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0" presStyleCnt="4" custScaleY="49728" custLinFactY="-10475" custLinFactNeighborY="-100000">
        <dgm:presLayoutVars>
          <dgm:chMax val="0"/>
          <dgm:bulletEnabled val="1"/>
        </dgm:presLayoutVars>
      </dgm:prSet>
      <dgm:spPr/>
    </dgm:pt>
    <dgm:pt modelId="{59E06C8A-133B-4E93-ABC3-14544C96F0C7}" type="pres">
      <dgm:prSet presAssocID="{C056AC5D-B04E-4376-A1CB-3EAB7BE5AF5B}" presName="spacer" presStyleCnt="0"/>
      <dgm:spPr/>
    </dgm:pt>
    <dgm:pt modelId="{E81E095C-4C8A-4C84-8B73-2D2372CC9FD2}" type="pres">
      <dgm:prSet presAssocID="{573F84F7-FB0E-480E-9DAB-A82DC8E2D946}" presName="parentText" presStyleLbl="node1" presStyleIdx="1" presStyleCnt="4" custAng="0" custScaleY="39849" custLinFactY="-3179" custLinFactNeighborX="-135" custLinFactNeighborY="-100000">
        <dgm:presLayoutVars>
          <dgm:chMax val="0"/>
          <dgm:bulletEnabled val="1"/>
        </dgm:presLayoutVars>
      </dgm:prSet>
      <dgm:spPr/>
    </dgm:pt>
    <dgm:pt modelId="{734B7B56-627C-497C-A0A6-99CA20C09090}" type="pres">
      <dgm:prSet presAssocID="{C279F5F5-E95B-42A5-A038-2F9F290FF61D}" presName="spacer" presStyleCnt="0"/>
      <dgm:spPr/>
    </dgm:pt>
    <dgm:pt modelId="{9D216CF5-2456-4F3A-80B8-3AFE5D8E6C91}" type="pres">
      <dgm:prSet presAssocID="{BCF96205-0924-473A-AC28-51ADEE5482B5}" presName="parentText" presStyleLbl="node1" presStyleIdx="2" presStyleCnt="4" custScaleY="65592" custLinFactNeighborY="60130">
        <dgm:presLayoutVars>
          <dgm:chMax val="0"/>
          <dgm:bulletEnabled val="1"/>
        </dgm:presLayoutVars>
      </dgm:prSet>
      <dgm:spPr/>
    </dgm:pt>
    <dgm:pt modelId="{0FE0D7EC-BC86-4A27-BA0F-C9B4FB661132}" type="pres">
      <dgm:prSet presAssocID="{A8D684E9-A9F0-4707-88CC-FC2AD4AB6A49}" presName="spacer" presStyleCnt="0"/>
      <dgm:spPr/>
    </dgm:pt>
    <dgm:pt modelId="{EA0E8B3C-3A1D-4F10-A273-D43E73880DE3}" type="pres">
      <dgm:prSet presAssocID="{CDD951FA-3BA3-438F-ACFB-64D2F5A36FB3}" presName="parentText" presStyleLbl="node1" presStyleIdx="3" presStyleCnt="4" custScaleY="63238" custLinFactY="9263" custLinFactNeighborY="100000">
        <dgm:presLayoutVars>
          <dgm:chMax val="0"/>
          <dgm:bulletEnabled val="1"/>
        </dgm:presLayoutVars>
      </dgm:prSet>
      <dgm:spPr/>
    </dgm:pt>
  </dgm:ptLst>
  <dgm:cxnLst>
    <dgm:cxn modelId="{2D63FE16-60E6-4F6E-BF4E-FA2D141CC306}" srcId="{90119837-5B71-4D44-BB01-DB0B084933C8}" destId="{BCF96205-0924-473A-AC28-51ADEE5482B5}" srcOrd="2" destOrd="0" parTransId="{18D4782F-A1FC-493F-839E-A3E3E2B6394F}" sibTransId="{A8D684E9-A9F0-4707-88CC-FC2AD4AB6A49}"/>
    <dgm:cxn modelId="{D0018220-BAAB-4F34-8328-D8648093FFC0}" srcId="{90119837-5B71-4D44-BB01-DB0B084933C8}" destId="{573F84F7-FB0E-480E-9DAB-A82DC8E2D946}" srcOrd="1" destOrd="0" parTransId="{B3B5FEE8-C290-45CE-BA29-12A06CFE8439}" sibTransId="{C279F5F5-E95B-42A5-A038-2F9F290FF61D}"/>
    <dgm:cxn modelId="{32AA6160-4426-4C4D-93AE-E2F474E37AD9}" srcId="{90119837-5B71-4D44-BB01-DB0B084933C8}" destId="{3C67E77D-62FA-499D-B5E6-E79A091C5267}" srcOrd="0" destOrd="0" parTransId="{5337D229-E330-4525-B0FA-14EC5A80604A}" sibTransId="{C056AC5D-B04E-4376-A1CB-3EAB7BE5AF5B}"/>
    <dgm:cxn modelId="{1ED0C949-A09F-410B-BA47-B804C6D5C07E}" type="presOf" srcId="{573F84F7-FB0E-480E-9DAB-A82DC8E2D946}" destId="{E81E095C-4C8A-4C84-8B73-2D2372CC9FD2}" srcOrd="0" destOrd="0" presId="urn:microsoft.com/office/officeart/2005/8/layout/vList2"/>
    <dgm:cxn modelId="{CD8B5A88-067B-4323-9DF2-4CDE1172000E}" type="presOf" srcId="{3C67E77D-62FA-499D-B5E6-E79A091C5267}" destId="{81203336-F3DE-4B3A-BCF4-0F68C23AC2BB}" srcOrd="0" destOrd="0" presId="urn:microsoft.com/office/officeart/2005/8/layout/vList2"/>
    <dgm:cxn modelId="{1198B798-FD3F-417E-8919-BBF7F44A1F6A}" type="presOf" srcId="{90119837-5B71-4D44-BB01-DB0B084933C8}" destId="{ED5DCCC5-BCA8-4491-AA37-BAF153ECA184}" srcOrd="0" destOrd="0" presId="urn:microsoft.com/office/officeart/2005/8/layout/vList2"/>
    <dgm:cxn modelId="{4FA2D5AC-E3B4-46FE-970F-BBCE6CCC49ED}" type="presOf" srcId="{CDD951FA-3BA3-438F-ACFB-64D2F5A36FB3}" destId="{EA0E8B3C-3A1D-4F10-A273-D43E73880DE3}" srcOrd="0" destOrd="0" presId="urn:microsoft.com/office/officeart/2005/8/layout/vList2"/>
    <dgm:cxn modelId="{FB2163DA-A04D-46FA-9FD1-74DB6BCF0209}" type="presOf" srcId="{BCF96205-0924-473A-AC28-51ADEE5482B5}" destId="{9D216CF5-2456-4F3A-80B8-3AFE5D8E6C91}" srcOrd="0" destOrd="0" presId="urn:microsoft.com/office/officeart/2005/8/layout/vList2"/>
    <dgm:cxn modelId="{EB72B5DE-168C-45AA-A15D-1C78797F9DC8}" srcId="{90119837-5B71-4D44-BB01-DB0B084933C8}" destId="{CDD951FA-3BA3-438F-ACFB-64D2F5A36FB3}" srcOrd="3" destOrd="0" parTransId="{1CC18639-F98D-4916-B761-BB719470176D}" sibTransId="{EA0223D7-5CE1-4BB8-9AC5-EDF8128AC0F3}"/>
    <dgm:cxn modelId="{4CAB77B7-12F6-4A78-BD95-E5812056A1A3}" type="presParOf" srcId="{ED5DCCC5-BCA8-4491-AA37-BAF153ECA184}" destId="{81203336-F3DE-4B3A-BCF4-0F68C23AC2BB}" srcOrd="0" destOrd="0" presId="urn:microsoft.com/office/officeart/2005/8/layout/vList2"/>
    <dgm:cxn modelId="{3024B3F6-4401-444B-929C-AE9F63D10A20}" type="presParOf" srcId="{ED5DCCC5-BCA8-4491-AA37-BAF153ECA184}" destId="{59E06C8A-133B-4E93-ABC3-14544C96F0C7}" srcOrd="1" destOrd="0" presId="urn:microsoft.com/office/officeart/2005/8/layout/vList2"/>
    <dgm:cxn modelId="{B636D45F-B263-4BD2-ACE9-CF3AE0832C4C}" type="presParOf" srcId="{ED5DCCC5-BCA8-4491-AA37-BAF153ECA184}" destId="{E81E095C-4C8A-4C84-8B73-2D2372CC9FD2}" srcOrd="2" destOrd="0" presId="urn:microsoft.com/office/officeart/2005/8/layout/vList2"/>
    <dgm:cxn modelId="{E4C6E266-AC3C-4A97-895C-0CF82A7E75BB}" type="presParOf" srcId="{ED5DCCC5-BCA8-4491-AA37-BAF153ECA184}" destId="{734B7B56-627C-497C-A0A6-99CA20C09090}" srcOrd="3" destOrd="0" presId="urn:microsoft.com/office/officeart/2005/8/layout/vList2"/>
    <dgm:cxn modelId="{F430534D-B8FF-40BE-9BBF-9288C72A828D}" type="presParOf" srcId="{ED5DCCC5-BCA8-4491-AA37-BAF153ECA184}" destId="{9D216CF5-2456-4F3A-80B8-3AFE5D8E6C91}" srcOrd="4" destOrd="0" presId="urn:microsoft.com/office/officeart/2005/8/layout/vList2"/>
    <dgm:cxn modelId="{03729543-5E16-4E1A-8ECD-0D2218B3A042}" type="presParOf" srcId="{ED5DCCC5-BCA8-4491-AA37-BAF153ECA184}" destId="{0FE0D7EC-BC86-4A27-BA0F-C9B4FB661132}" srcOrd="5" destOrd="0" presId="urn:microsoft.com/office/officeart/2005/8/layout/vList2"/>
    <dgm:cxn modelId="{A81DA62F-B20A-4EB4-8314-8736A41DC00A}" type="presParOf" srcId="{ED5DCCC5-BCA8-4491-AA37-BAF153ECA184}" destId="{EA0E8B3C-3A1D-4F10-A273-D43E73880DE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941ABA-E20E-42F5-9422-FB05B46D8B00}" type="doc">
      <dgm:prSet loTypeId="urn:microsoft.com/office/officeart/2005/8/layout/default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6A68A9E-C585-4FDD-A209-73BA50FD46FE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Головной офис Фонда: </a:t>
          </a:r>
        </a:p>
        <a:p>
          <a:pPr>
            <a:buClrTx/>
            <a:buSzTx/>
            <a:buFontTx/>
            <a:buNone/>
          </a:pPr>
          <a:endParaRPr lang="ru-RU" altLang="ru-RU" sz="1600" b="1" dirty="0">
            <a:latin typeface="Cuprum" panose="02000506000000020004" pitchFamily="2" charset="0"/>
            <a:cs typeface="Times New Roman" pitchFamily="18" charset="0"/>
          </a:endParaRP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г. Ставрополь, ул. Пушкина, 25 а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(8652) 35-41-65, 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(988) 099-94-62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8 800 100-80-26</a:t>
          </a:r>
          <a:endParaRPr lang="ru-RU" sz="1600" dirty="0"/>
        </a:p>
      </dgm:t>
    </dgm:pt>
    <dgm:pt modelId="{C0A36197-3459-46CD-B3B4-44177D7F4CF4}" type="parTrans" cxnId="{D69BF88E-833D-44CF-A63A-A64D2758B90D}">
      <dgm:prSet/>
      <dgm:spPr/>
      <dgm:t>
        <a:bodyPr/>
        <a:lstStyle/>
        <a:p>
          <a:endParaRPr lang="ru-RU"/>
        </a:p>
      </dgm:t>
    </dgm:pt>
    <dgm:pt modelId="{8AB0402F-1655-4490-BFE1-7C9312A17C2E}" type="sibTrans" cxnId="{D69BF88E-833D-44CF-A63A-A64D2758B90D}">
      <dgm:prSet/>
      <dgm:spPr/>
      <dgm:t>
        <a:bodyPr/>
        <a:lstStyle/>
        <a:p>
          <a:endParaRPr lang="ru-RU"/>
        </a:p>
      </dgm:t>
    </dgm:pt>
    <dgm:pt modelId="{C4DE2CBF-2E19-4E5C-8B85-32C2ED0D8723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г. Буденновск, ул. Октябрьская, д.69"А"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(988) 702-14-77</a:t>
          </a:r>
          <a:endParaRPr lang="ru-RU" sz="1600" dirty="0"/>
        </a:p>
      </dgm:t>
    </dgm:pt>
    <dgm:pt modelId="{B060E863-CB4A-4FDA-98C3-0BE9CF8C401B}" type="parTrans" cxnId="{437177B4-7EBB-4AB5-A3B5-A22DC7060EA2}">
      <dgm:prSet/>
      <dgm:spPr/>
      <dgm:t>
        <a:bodyPr/>
        <a:lstStyle/>
        <a:p>
          <a:endParaRPr lang="ru-RU"/>
        </a:p>
      </dgm:t>
    </dgm:pt>
    <dgm:pt modelId="{C581E4D6-54B9-49C8-8B94-04E25FD4E860}" type="sibTrans" cxnId="{437177B4-7EBB-4AB5-A3B5-A22DC7060EA2}">
      <dgm:prSet/>
      <dgm:spPr/>
      <dgm:t>
        <a:bodyPr/>
        <a:lstStyle/>
        <a:p>
          <a:endParaRPr lang="ru-RU"/>
        </a:p>
      </dgm:t>
    </dgm:pt>
    <dgm:pt modelId="{4FE8C488-B67E-4794-9D8A-34BA34048C99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г. Невинномысск, ул. Баумана, 21Д, 1 этаж (МФЦ)</a:t>
          </a:r>
        </a:p>
        <a:p>
          <a:pPr>
            <a:buClrTx/>
            <a:buSzTx/>
            <a:buFontTx/>
            <a:buNone/>
          </a:pPr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тел: 8 (988) 860 84 14</a:t>
          </a:r>
          <a:endParaRPr lang="ru-RU" dirty="0"/>
        </a:p>
      </dgm:t>
    </dgm:pt>
    <dgm:pt modelId="{88AFB7AD-42ED-425B-9882-40A78E83C5EB}" type="parTrans" cxnId="{9F06BB4A-D01C-4720-A8C9-CCFB9C69DDAF}">
      <dgm:prSet/>
      <dgm:spPr/>
      <dgm:t>
        <a:bodyPr/>
        <a:lstStyle/>
        <a:p>
          <a:endParaRPr lang="ru-RU"/>
        </a:p>
      </dgm:t>
    </dgm:pt>
    <dgm:pt modelId="{4ED9B281-8EDD-4408-92C4-40FD0371234D}" type="sibTrans" cxnId="{9F06BB4A-D01C-4720-A8C9-CCFB9C69DDAF}">
      <dgm:prSet/>
      <dgm:spPr/>
      <dgm:t>
        <a:bodyPr/>
        <a:lstStyle/>
        <a:p>
          <a:endParaRPr lang="ru-RU"/>
        </a:p>
      </dgm:t>
    </dgm:pt>
    <dgm:pt modelId="{3605A302-D4F8-42E3-B846-8DAA467BF293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г. Пятигорск, ул. </a:t>
          </a:r>
          <a:r>
            <a:rPr lang="ru-RU" sz="1600" b="0" i="0" kern="1200" dirty="0"/>
            <a:t>у</a:t>
          </a:r>
          <a:r>
            <a:rPr lang="ru-RU" sz="1600" b="0" i="0" kern="1200" dirty="0">
              <a:latin typeface="Cuprum" panose="02000506000000020004" pitchFamily="2" charset="0"/>
            </a:rPr>
            <a:t>л. Козлова, д. 1 (здание библиотеки)</a:t>
          </a:r>
          <a:endParaRPr lang="ru-RU" altLang="ru-RU" sz="1600" b="1" kern="1200" dirty="0">
            <a:latin typeface="Cuprum" panose="02000506000000020004" pitchFamily="2" charset="0"/>
            <a:cs typeface="Times New Roman" pitchFamily="18" charset="0"/>
          </a:endParaRPr>
        </a:p>
        <a:p>
          <a:pPr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</a:t>
          </a:r>
          <a:r>
            <a:rPr lang="ru-RU" sz="1600" b="1" kern="1200" dirty="0">
              <a:solidFill>
                <a:prstClr val="white"/>
              </a:solidFill>
              <a:latin typeface="Cuprum" panose="02000506000000020004" pitchFamily="2" charset="0"/>
              <a:ea typeface="+mn-ea"/>
              <a:cs typeface="Times New Roman" pitchFamily="18" charset="0"/>
            </a:rPr>
            <a:t>918) 740-29-17</a:t>
          </a:r>
        </a:p>
      </dgm:t>
    </dgm:pt>
    <dgm:pt modelId="{6496D153-A38E-4AA6-BA5E-B58A2479C274}" type="parTrans" cxnId="{0006CA32-DCF0-4743-9E92-A9FE83CC9407}">
      <dgm:prSet/>
      <dgm:spPr/>
      <dgm:t>
        <a:bodyPr/>
        <a:lstStyle/>
        <a:p>
          <a:endParaRPr lang="ru-RU"/>
        </a:p>
      </dgm:t>
    </dgm:pt>
    <dgm:pt modelId="{00CDA670-7D1C-4F62-A189-8E3160A90C8F}" type="sibTrans" cxnId="{0006CA32-DCF0-4743-9E92-A9FE83CC9407}">
      <dgm:prSet/>
      <dgm:spPr/>
      <dgm:t>
        <a:bodyPr/>
        <a:lstStyle/>
        <a:p>
          <a:endParaRPr lang="ru-RU"/>
        </a:p>
      </dgm:t>
    </dgm:pt>
    <dgm:pt modelId="{0761945D-E038-4941-8E70-E5CDA302BA18}">
      <dgm:prSet/>
      <dgm:spPr/>
      <dgm:t>
        <a:bodyPr/>
        <a:lstStyle/>
        <a:p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г. Благодарный, ул. Ленина, дом 184</a:t>
          </a:r>
        </a:p>
        <a:p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тел: 8 (988) 700-02-16</a:t>
          </a:r>
        </a:p>
      </dgm:t>
    </dgm:pt>
    <dgm:pt modelId="{1AFB1AE7-8CC6-4F8F-A6F2-E5263122D2C5}" type="parTrans" cxnId="{22CC2377-834B-49C1-AE66-A6481C5D491A}">
      <dgm:prSet/>
      <dgm:spPr/>
      <dgm:t>
        <a:bodyPr/>
        <a:lstStyle/>
        <a:p>
          <a:endParaRPr lang="ru-RU"/>
        </a:p>
      </dgm:t>
    </dgm:pt>
    <dgm:pt modelId="{7239350F-0846-49B2-A0FC-A312D396121C}" type="sibTrans" cxnId="{22CC2377-834B-49C1-AE66-A6481C5D491A}">
      <dgm:prSet/>
      <dgm:spPr/>
      <dgm:t>
        <a:bodyPr/>
        <a:lstStyle/>
        <a:p>
          <a:endParaRPr lang="ru-RU"/>
        </a:p>
      </dgm:t>
    </dgm:pt>
    <dgm:pt modelId="{090C2932-42AA-4B1F-B62F-AC473BB005E3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с. Красногвардейское, ул. </a:t>
          </a:r>
          <a:r>
            <a:rPr lang="ru-RU" b="0" i="0" dirty="0">
              <a:latin typeface="Cuprum" panose="02000506000000020004" pitchFamily="2" charset="0"/>
            </a:rPr>
            <a:t>Октябрьская, 39/1, помещение 13</a:t>
          </a:r>
          <a:endParaRPr lang="ru-RU" altLang="ru-RU" b="1" dirty="0">
            <a:latin typeface="Cuprum" panose="02000506000000020004" pitchFamily="2" charset="0"/>
            <a:cs typeface="Times New Roman" pitchFamily="18" charset="0"/>
          </a:endParaRPr>
        </a:p>
        <a:p>
          <a:pPr>
            <a:buClrTx/>
            <a:buSzTx/>
            <a:buFontTx/>
            <a:buNone/>
          </a:pPr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тел: 8 (918) 740-03-42</a:t>
          </a:r>
          <a:endParaRPr lang="ru-RU" dirty="0"/>
        </a:p>
      </dgm:t>
    </dgm:pt>
    <dgm:pt modelId="{5E2B8259-5867-4C0A-BAD7-6BFE56A2F361}" type="parTrans" cxnId="{92E76190-19B9-466E-9B09-1810470B0CFE}">
      <dgm:prSet/>
      <dgm:spPr/>
      <dgm:t>
        <a:bodyPr/>
        <a:lstStyle/>
        <a:p>
          <a:endParaRPr lang="ru-RU"/>
        </a:p>
      </dgm:t>
    </dgm:pt>
    <dgm:pt modelId="{4C17EE4D-70B7-4632-BE9C-450887BAD015}" type="sibTrans" cxnId="{92E76190-19B9-466E-9B09-1810470B0CFE}">
      <dgm:prSet/>
      <dgm:spPr/>
      <dgm:t>
        <a:bodyPr/>
        <a:lstStyle/>
        <a:p>
          <a:endParaRPr lang="ru-RU"/>
        </a:p>
      </dgm:t>
    </dgm:pt>
    <dgm:pt modelId="{A751DB85-6378-40A2-86A4-086E546FDD5B}" type="pres">
      <dgm:prSet presAssocID="{08941ABA-E20E-42F5-9422-FB05B46D8B00}" presName="diagram" presStyleCnt="0">
        <dgm:presLayoutVars>
          <dgm:dir/>
          <dgm:resizeHandles val="exact"/>
        </dgm:presLayoutVars>
      </dgm:prSet>
      <dgm:spPr/>
    </dgm:pt>
    <dgm:pt modelId="{4530886E-A3F2-4C93-A7BD-64929FE88E62}" type="pres">
      <dgm:prSet presAssocID="{26A68A9E-C585-4FDD-A209-73BA50FD46FE}" presName="node" presStyleLbl="node1" presStyleIdx="0" presStyleCnt="6" custScaleX="120017" custScaleY="151707" custLinFactNeighborX="18995" custLinFactNeighborY="-23240">
        <dgm:presLayoutVars>
          <dgm:bulletEnabled val="1"/>
        </dgm:presLayoutVars>
      </dgm:prSet>
      <dgm:spPr/>
    </dgm:pt>
    <dgm:pt modelId="{6C77C9A2-6C1E-4168-AEB1-2D19A20C9A37}" type="pres">
      <dgm:prSet presAssocID="{8AB0402F-1655-4490-BFE1-7C9312A17C2E}" presName="sibTrans" presStyleCnt="0"/>
      <dgm:spPr/>
    </dgm:pt>
    <dgm:pt modelId="{11445BAF-0932-4A10-A64F-9AD62300CD5A}" type="pres">
      <dgm:prSet presAssocID="{C4DE2CBF-2E19-4E5C-8B85-32C2ED0D8723}" presName="node" presStyleLbl="node1" presStyleIdx="1" presStyleCnt="6" custScaleY="63945" custLinFactNeighborX="59220" custLinFactNeighborY="-67026">
        <dgm:presLayoutVars>
          <dgm:bulletEnabled val="1"/>
        </dgm:presLayoutVars>
      </dgm:prSet>
      <dgm:spPr/>
    </dgm:pt>
    <dgm:pt modelId="{F8AF8DBE-9DF1-45DC-8825-D278C42B033A}" type="pres">
      <dgm:prSet presAssocID="{C581E4D6-54B9-49C8-8B94-04E25FD4E860}" presName="sibTrans" presStyleCnt="0"/>
      <dgm:spPr/>
    </dgm:pt>
    <dgm:pt modelId="{A15127F0-3F02-4A53-8E42-C0E50552E56D}" type="pres">
      <dgm:prSet presAssocID="{4FE8C488-B67E-4794-9D8A-34BA34048C99}" presName="node" presStyleLbl="node1" presStyleIdx="2" presStyleCnt="6" custScaleY="73366" custLinFactNeighborX="-50780" custLinFactNeighborY="11641">
        <dgm:presLayoutVars>
          <dgm:bulletEnabled val="1"/>
        </dgm:presLayoutVars>
      </dgm:prSet>
      <dgm:spPr/>
    </dgm:pt>
    <dgm:pt modelId="{642130E4-3B13-44CE-B1F5-868CE9887A81}" type="pres">
      <dgm:prSet presAssocID="{4ED9B281-8EDD-4408-92C4-40FD0371234D}" presName="sibTrans" presStyleCnt="0"/>
      <dgm:spPr/>
    </dgm:pt>
    <dgm:pt modelId="{5FF840D6-3D79-43B2-9D20-3CCD8780CABC}" type="pres">
      <dgm:prSet presAssocID="{3605A302-D4F8-42E3-B846-8DAA467BF293}" presName="node" presStyleLbl="node1" presStyleIdx="3" presStyleCnt="6" custScaleY="76232" custLinFactNeighborX="21138" custLinFactNeighborY="-19825">
        <dgm:presLayoutVars>
          <dgm:bulletEnabled val="1"/>
        </dgm:presLayoutVars>
      </dgm:prSet>
      <dgm:spPr/>
    </dgm:pt>
    <dgm:pt modelId="{1C40749A-3514-44BB-B2AD-1F6AF95E858B}" type="pres">
      <dgm:prSet presAssocID="{00CDA670-7D1C-4F62-A189-8E3160A90C8F}" presName="sibTrans" presStyleCnt="0"/>
      <dgm:spPr/>
    </dgm:pt>
    <dgm:pt modelId="{F7669FEE-4516-48A6-A3B1-BD53BDE6B321}" type="pres">
      <dgm:prSet presAssocID="{0761945D-E038-4941-8E70-E5CDA302BA18}" presName="node" presStyleLbl="node1" presStyleIdx="4" presStyleCnt="6" custScaleY="64222" custLinFactNeighborX="68610" custLinFactNeighborY="50520">
        <dgm:presLayoutVars>
          <dgm:bulletEnabled val="1"/>
        </dgm:presLayoutVars>
      </dgm:prSet>
      <dgm:spPr/>
    </dgm:pt>
    <dgm:pt modelId="{D711E61D-CF38-4887-82A1-9317C5B7AC45}" type="pres">
      <dgm:prSet presAssocID="{7239350F-0846-49B2-A0FC-A312D396121C}" presName="sibTrans" presStyleCnt="0"/>
      <dgm:spPr/>
    </dgm:pt>
    <dgm:pt modelId="{3DC1CB71-04CD-4C57-9E76-132B9BC70ACF}" type="pres">
      <dgm:prSet presAssocID="{090C2932-42AA-4B1F-B62F-AC473BB005E3}" presName="node" presStyleLbl="node1" presStyleIdx="5" presStyleCnt="6" custScaleY="76232" custLinFactNeighborX="-41390" custLinFactNeighborY="-29369">
        <dgm:presLayoutVars>
          <dgm:bulletEnabled val="1"/>
        </dgm:presLayoutVars>
      </dgm:prSet>
      <dgm:spPr/>
    </dgm:pt>
  </dgm:ptLst>
  <dgm:cxnLst>
    <dgm:cxn modelId="{0006CA32-DCF0-4743-9E92-A9FE83CC9407}" srcId="{08941ABA-E20E-42F5-9422-FB05B46D8B00}" destId="{3605A302-D4F8-42E3-B846-8DAA467BF293}" srcOrd="3" destOrd="0" parTransId="{6496D153-A38E-4AA6-BA5E-B58A2479C274}" sibTransId="{00CDA670-7D1C-4F62-A189-8E3160A90C8F}"/>
    <dgm:cxn modelId="{42D95135-48EC-46F7-AEF5-FB09BF16C147}" type="presOf" srcId="{0761945D-E038-4941-8E70-E5CDA302BA18}" destId="{F7669FEE-4516-48A6-A3B1-BD53BDE6B321}" srcOrd="0" destOrd="0" presId="urn:microsoft.com/office/officeart/2005/8/layout/default"/>
    <dgm:cxn modelId="{9F06BB4A-D01C-4720-A8C9-CCFB9C69DDAF}" srcId="{08941ABA-E20E-42F5-9422-FB05B46D8B00}" destId="{4FE8C488-B67E-4794-9D8A-34BA34048C99}" srcOrd="2" destOrd="0" parTransId="{88AFB7AD-42ED-425B-9882-40A78E83C5EB}" sibTransId="{4ED9B281-8EDD-4408-92C4-40FD0371234D}"/>
    <dgm:cxn modelId="{BFE8AC71-471A-43FE-8DA3-8EDA9EDD6431}" type="presOf" srcId="{26A68A9E-C585-4FDD-A209-73BA50FD46FE}" destId="{4530886E-A3F2-4C93-A7BD-64929FE88E62}" srcOrd="0" destOrd="0" presId="urn:microsoft.com/office/officeart/2005/8/layout/default"/>
    <dgm:cxn modelId="{22CC2377-834B-49C1-AE66-A6481C5D491A}" srcId="{08941ABA-E20E-42F5-9422-FB05B46D8B00}" destId="{0761945D-E038-4941-8E70-E5CDA302BA18}" srcOrd="4" destOrd="0" parTransId="{1AFB1AE7-8CC6-4F8F-A6F2-E5263122D2C5}" sibTransId="{7239350F-0846-49B2-A0FC-A312D396121C}"/>
    <dgm:cxn modelId="{B3FD9E7E-052B-4BE8-B635-7369D015B401}" type="presOf" srcId="{4FE8C488-B67E-4794-9D8A-34BA34048C99}" destId="{A15127F0-3F02-4A53-8E42-C0E50552E56D}" srcOrd="0" destOrd="0" presId="urn:microsoft.com/office/officeart/2005/8/layout/default"/>
    <dgm:cxn modelId="{D69BF88E-833D-44CF-A63A-A64D2758B90D}" srcId="{08941ABA-E20E-42F5-9422-FB05B46D8B00}" destId="{26A68A9E-C585-4FDD-A209-73BA50FD46FE}" srcOrd="0" destOrd="0" parTransId="{C0A36197-3459-46CD-B3B4-44177D7F4CF4}" sibTransId="{8AB0402F-1655-4490-BFE1-7C9312A17C2E}"/>
    <dgm:cxn modelId="{92E76190-19B9-466E-9B09-1810470B0CFE}" srcId="{08941ABA-E20E-42F5-9422-FB05B46D8B00}" destId="{090C2932-42AA-4B1F-B62F-AC473BB005E3}" srcOrd="5" destOrd="0" parTransId="{5E2B8259-5867-4C0A-BAD7-6BFE56A2F361}" sibTransId="{4C17EE4D-70B7-4632-BE9C-450887BAD015}"/>
    <dgm:cxn modelId="{F3973991-8FEE-4499-BAD3-BA517DC2A968}" type="presOf" srcId="{C4DE2CBF-2E19-4E5C-8B85-32C2ED0D8723}" destId="{11445BAF-0932-4A10-A64F-9AD62300CD5A}" srcOrd="0" destOrd="0" presId="urn:microsoft.com/office/officeart/2005/8/layout/default"/>
    <dgm:cxn modelId="{EF40CE91-7310-4E91-8FC4-5395C68609F6}" type="presOf" srcId="{3605A302-D4F8-42E3-B846-8DAA467BF293}" destId="{5FF840D6-3D79-43B2-9D20-3CCD8780CABC}" srcOrd="0" destOrd="0" presId="urn:microsoft.com/office/officeart/2005/8/layout/default"/>
    <dgm:cxn modelId="{437177B4-7EBB-4AB5-A3B5-A22DC7060EA2}" srcId="{08941ABA-E20E-42F5-9422-FB05B46D8B00}" destId="{C4DE2CBF-2E19-4E5C-8B85-32C2ED0D8723}" srcOrd="1" destOrd="0" parTransId="{B060E863-CB4A-4FDA-98C3-0BE9CF8C401B}" sibTransId="{C581E4D6-54B9-49C8-8B94-04E25FD4E860}"/>
    <dgm:cxn modelId="{6F55C0E2-EE4D-4619-B6C4-08E07F5C034C}" type="presOf" srcId="{090C2932-42AA-4B1F-B62F-AC473BB005E3}" destId="{3DC1CB71-04CD-4C57-9E76-132B9BC70ACF}" srcOrd="0" destOrd="0" presId="urn:microsoft.com/office/officeart/2005/8/layout/default"/>
    <dgm:cxn modelId="{2546FDF0-CA8C-4AB6-BE57-8744DA17F45D}" type="presOf" srcId="{08941ABA-E20E-42F5-9422-FB05B46D8B00}" destId="{A751DB85-6378-40A2-86A4-086E546FDD5B}" srcOrd="0" destOrd="0" presId="urn:microsoft.com/office/officeart/2005/8/layout/default"/>
    <dgm:cxn modelId="{F153FE4B-CE7A-4A3C-8C39-40B010725AAE}" type="presParOf" srcId="{A751DB85-6378-40A2-86A4-086E546FDD5B}" destId="{4530886E-A3F2-4C93-A7BD-64929FE88E62}" srcOrd="0" destOrd="0" presId="urn:microsoft.com/office/officeart/2005/8/layout/default"/>
    <dgm:cxn modelId="{128620DE-1FD5-44DC-BA8A-7395269BE255}" type="presParOf" srcId="{A751DB85-6378-40A2-86A4-086E546FDD5B}" destId="{6C77C9A2-6C1E-4168-AEB1-2D19A20C9A37}" srcOrd="1" destOrd="0" presId="urn:microsoft.com/office/officeart/2005/8/layout/default"/>
    <dgm:cxn modelId="{C17D261B-0788-46D1-9DE4-3562EDB27468}" type="presParOf" srcId="{A751DB85-6378-40A2-86A4-086E546FDD5B}" destId="{11445BAF-0932-4A10-A64F-9AD62300CD5A}" srcOrd="2" destOrd="0" presId="urn:microsoft.com/office/officeart/2005/8/layout/default"/>
    <dgm:cxn modelId="{CA27DE96-9F5E-4E1D-9378-96026465D35E}" type="presParOf" srcId="{A751DB85-6378-40A2-86A4-086E546FDD5B}" destId="{F8AF8DBE-9DF1-45DC-8825-D278C42B033A}" srcOrd="3" destOrd="0" presId="urn:microsoft.com/office/officeart/2005/8/layout/default"/>
    <dgm:cxn modelId="{8C312DFD-12DF-4805-82B9-119657D09C6E}" type="presParOf" srcId="{A751DB85-6378-40A2-86A4-086E546FDD5B}" destId="{A15127F0-3F02-4A53-8E42-C0E50552E56D}" srcOrd="4" destOrd="0" presId="urn:microsoft.com/office/officeart/2005/8/layout/default"/>
    <dgm:cxn modelId="{52F3BFFE-DC8B-4E12-AF1A-516DB1B3F18F}" type="presParOf" srcId="{A751DB85-6378-40A2-86A4-086E546FDD5B}" destId="{642130E4-3B13-44CE-B1F5-868CE9887A81}" srcOrd="5" destOrd="0" presId="urn:microsoft.com/office/officeart/2005/8/layout/default"/>
    <dgm:cxn modelId="{77C57DA5-3ED7-40BD-9A0F-6BCFA65A295E}" type="presParOf" srcId="{A751DB85-6378-40A2-86A4-086E546FDD5B}" destId="{5FF840D6-3D79-43B2-9D20-3CCD8780CABC}" srcOrd="6" destOrd="0" presId="urn:microsoft.com/office/officeart/2005/8/layout/default"/>
    <dgm:cxn modelId="{BB2FF677-BD26-488E-A56F-6214D7F9F474}" type="presParOf" srcId="{A751DB85-6378-40A2-86A4-086E546FDD5B}" destId="{1C40749A-3514-44BB-B2AD-1F6AF95E858B}" srcOrd="7" destOrd="0" presId="urn:microsoft.com/office/officeart/2005/8/layout/default"/>
    <dgm:cxn modelId="{BAD1FCCE-9F82-4655-83A6-95B1EC1FBB5B}" type="presParOf" srcId="{A751DB85-6378-40A2-86A4-086E546FDD5B}" destId="{F7669FEE-4516-48A6-A3B1-BD53BDE6B321}" srcOrd="8" destOrd="0" presId="urn:microsoft.com/office/officeart/2005/8/layout/default"/>
    <dgm:cxn modelId="{84BDE3FF-B3AD-4F8C-97B1-368EB722008F}" type="presParOf" srcId="{A751DB85-6378-40A2-86A4-086E546FDD5B}" destId="{D711E61D-CF38-4887-82A1-9317C5B7AC45}" srcOrd="9" destOrd="0" presId="urn:microsoft.com/office/officeart/2005/8/layout/default"/>
    <dgm:cxn modelId="{4508F7A1-4A11-479C-A0A5-0294A899E3D9}" type="presParOf" srcId="{A751DB85-6378-40A2-86A4-086E546FDD5B}" destId="{3DC1CB71-04CD-4C57-9E76-132B9BC70ACF}" srcOrd="10" destOrd="0" presId="urn:microsoft.com/office/officeart/2005/8/layout/default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03336-F3DE-4B3A-BCF4-0F68C23AC2BB}">
      <dsp:nvSpPr>
        <dsp:cNvPr id="0" name=""/>
        <dsp:cNvSpPr/>
      </dsp:nvSpPr>
      <dsp:spPr>
        <a:xfrm>
          <a:off x="0" y="0"/>
          <a:ext cx="8208912" cy="1154402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Book Antiqua" panose="02040602050305030304" pitchFamily="18" charset="0"/>
            </a:rPr>
            <a:t>1. </a:t>
          </a:r>
          <a:r>
            <a:rPr lang="ru-RU" sz="2000" b="1" kern="1200" dirty="0">
              <a:latin typeface="Book Antiqua" panose="02040602050305030304" pitchFamily="18" charset="0"/>
            </a:rPr>
            <a:t>За 2023 год сохранено 2529 рабочих мест, дополнительно создано 825 рабочих мест.</a:t>
          </a:r>
          <a:endParaRPr lang="ru-RU" sz="2000" b="1" kern="1200" noProof="0" dirty="0">
            <a:latin typeface="Book Antiqua" panose="02040602050305030304" pitchFamily="18" charset="0"/>
          </a:endParaRPr>
        </a:p>
      </dsp:txBody>
      <dsp:txXfrm>
        <a:off x="56353" y="56353"/>
        <a:ext cx="8096206" cy="1041696"/>
      </dsp:txXfrm>
    </dsp:sp>
    <dsp:sp modelId="{E81E095C-4C8A-4C84-8B73-2D2372CC9FD2}">
      <dsp:nvSpPr>
        <dsp:cNvPr id="0" name=""/>
        <dsp:cNvSpPr/>
      </dsp:nvSpPr>
      <dsp:spPr>
        <a:xfrm>
          <a:off x="0" y="1249110"/>
          <a:ext cx="8208912" cy="925067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kern="1200" dirty="0">
              <a:latin typeface="Book Antiqua" panose="02040602050305030304" pitchFamily="18" charset="0"/>
              <a:cs typeface="Calibri" panose="020F0502020204030204" pitchFamily="34" charset="0"/>
            </a:rPr>
            <a:t>2.</a:t>
          </a:r>
          <a:r>
            <a:rPr lang="ru-RU" sz="2200" b="1" kern="1200" noProof="0" dirty="0">
              <a:latin typeface="Book Antiqua" panose="02040602050305030304" pitchFamily="18" charset="0"/>
            </a:rPr>
            <a:t> Инвестиции в основной капитал </a:t>
          </a:r>
          <a:r>
            <a:rPr lang="ru-RU" sz="2200" b="1" kern="1200" noProof="0" dirty="0" err="1">
              <a:latin typeface="Book Antiqua" panose="02040602050305030304" pitchFamily="18" charset="0"/>
            </a:rPr>
            <a:t>СМиСП</a:t>
          </a:r>
          <a:r>
            <a:rPr lang="ru-RU" sz="2200" b="1" kern="1200" noProof="0" dirty="0">
              <a:latin typeface="Book Antiqua" panose="02040602050305030304" pitchFamily="18" charset="0"/>
            </a:rPr>
            <a:t> (за счет микрозаймов) </a:t>
          </a:r>
          <a:r>
            <a:rPr lang="ru-RU" sz="2200" b="1" kern="1200" noProof="0" dirty="0">
              <a:solidFill>
                <a:schemeClr val="bg1"/>
              </a:solidFill>
              <a:latin typeface="Book Antiqua" panose="02040602050305030304" pitchFamily="18" charset="0"/>
            </a:rPr>
            <a:t>составили </a:t>
          </a:r>
          <a:r>
            <a:rPr lang="ru-RU" sz="2200" b="1" kern="1200" noProof="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449 790,5 </a:t>
          </a:r>
          <a:r>
            <a:rPr lang="ru-RU" sz="2200" b="1" kern="1200" noProof="0" dirty="0">
              <a:solidFill>
                <a:schemeClr val="bg1"/>
              </a:solidFill>
              <a:latin typeface="Book Antiqua" panose="02040602050305030304" pitchFamily="18" charset="0"/>
            </a:rPr>
            <a:t>тыс. руб.</a:t>
          </a:r>
          <a:endParaRPr lang="ru-RU" sz="2200" b="1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45158" y="1294268"/>
        <a:ext cx="8118596" cy="834751"/>
      </dsp:txXfrm>
    </dsp:sp>
    <dsp:sp modelId="{9D216CF5-2456-4F3A-80B8-3AFE5D8E6C91}">
      <dsp:nvSpPr>
        <dsp:cNvPr id="0" name=""/>
        <dsp:cNvSpPr/>
      </dsp:nvSpPr>
      <dsp:spPr>
        <a:xfrm>
          <a:off x="0" y="2450254"/>
          <a:ext cx="8208912" cy="1522674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noProof="0" dirty="0">
              <a:latin typeface="Book Antiqua" panose="02040602050305030304" pitchFamily="18" charset="0"/>
            </a:rPr>
            <a:t>3. 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</a:rPr>
            <a:t>Благодаря взвешенной кредитной политике Фонда, риск портфель на 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01.01.2024 г. 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</a:rPr>
            <a:t>составляет всего 1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rPr>
            <a:t>,9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% (при нормативе не более 12%), а к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</a:rPr>
            <a:t>оэффициент списания равен 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0,1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</a:rPr>
            <a:t> % (при нормативе не более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 5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</a:rPr>
            <a:t>% ).</a:t>
          </a:r>
          <a:endParaRPr lang="ru-RU" sz="2100" b="1" kern="1200" noProof="0" dirty="0">
            <a:solidFill>
              <a:schemeClr val="bg1"/>
            </a:solidFill>
            <a:latin typeface="Book Antiqua" panose="02040602050305030304" pitchFamily="18" charset="0"/>
            <a:cs typeface="Calibri" panose="020F0502020204030204" pitchFamily="34" charset="0"/>
          </a:endParaRPr>
        </a:p>
      </dsp:txBody>
      <dsp:txXfrm>
        <a:off x="74331" y="2524585"/>
        <a:ext cx="8060250" cy="1374012"/>
      </dsp:txXfrm>
    </dsp:sp>
    <dsp:sp modelId="{EA0E8B3C-3A1D-4F10-A273-D43E73880DE3}">
      <dsp:nvSpPr>
        <dsp:cNvPr id="0" name=""/>
        <dsp:cNvSpPr/>
      </dsp:nvSpPr>
      <dsp:spPr>
        <a:xfrm>
          <a:off x="0" y="4172438"/>
          <a:ext cx="8208912" cy="1468027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Book Antiqua" panose="02040602050305030304" pitchFamily="18" charset="0"/>
              <a:cs typeface="Calibri" panose="020F0502020204030204" pitchFamily="34" charset="0"/>
            </a:rPr>
            <a:t>4. </a:t>
          </a:r>
          <a:r>
            <a:rPr lang="ru-RU" sz="1800" b="1" kern="1200" dirty="0">
              <a:latin typeface="Book Antiqua" panose="02040602050305030304" pitchFamily="18" charset="0"/>
            </a:rPr>
            <a:t>Мероприятия по популяризации программы микрофинансирования способствовали росту удельного веса субъектов предпринимательства, обратившихся впервые в Фонд до </a:t>
          </a:r>
          <a:r>
            <a:rPr lang="ru-RU" sz="1800" b="1" kern="1200" dirty="0">
              <a:latin typeface="Book Antiqua" panose="02040602050305030304" pitchFamily="18" charset="0"/>
              <a:cs typeface="Calibri" panose="020F0502020204030204" pitchFamily="34" charset="0"/>
            </a:rPr>
            <a:t>40</a:t>
          </a:r>
          <a:r>
            <a:rPr lang="ru-RU" sz="1800" b="1" kern="1200" dirty="0">
              <a:latin typeface="Book Antiqua" panose="02040602050305030304" pitchFamily="18" charset="0"/>
            </a:rPr>
            <a:t>%</a:t>
          </a:r>
          <a:endParaRPr lang="ru-RU" sz="1800" b="1" kern="1200" noProof="0" dirty="0">
            <a:solidFill>
              <a:schemeClr val="bg1"/>
            </a:solidFill>
            <a:latin typeface="Book Antiqua" panose="02040602050305030304" pitchFamily="18" charset="0"/>
            <a:cs typeface="Calibri" panose="020F0502020204030204" pitchFamily="34" charset="0"/>
          </a:endParaRPr>
        </a:p>
      </dsp:txBody>
      <dsp:txXfrm>
        <a:off x="71663" y="4244101"/>
        <a:ext cx="8065586" cy="1324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0886E-A3F2-4C93-A7BD-64929FE88E62}">
      <dsp:nvSpPr>
        <dsp:cNvPr id="0" name=""/>
        <dsp:cNvSpPr/>
      </dsp:nvSpPr>
      <dsp:spPr>
        <a:xfrm>
          <a:off x="464583" y="502664"/>
          <a:ext cx="2921378" cy="22156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Головной офис Фонда: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ru-RU" altLang="ru-RU" sz="1600" b="1" kern="1200" dirty="0">
            <a:latin typeface="Cuprum" panose="02000506000000020004" pitchFamily="2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г. Ставрополь, ул. Пушкина, 25 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(8652) 35-41-65,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(988) 099-94-62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8 800 100-80-26</a:t>
          </a:r>
          <a:endParaRPr lang="ru-RU" sz="1600" kern="1200" dirty="0"/>
        </a:p>
      </dsp:txBody>
      <dsp:txXfrm>
        <a:off x="464583" y="502664"/>
        <a:ext cx="2921378" cy="2215654"/>
      </dsp:txXfrm>
    </dsp:sp>
    <dsp:sp modelId="{11445BAF-0932-4A10-A64F-9AD62300CD5A}">
      <dsp:nvSpPr>
        <dsp:cNvPr id="0" name=""/>
        <dsp:cNvSpPr/>
      </dsp:nvSpPr>
      <dsp:spPr>
        <a:xfrm>
          <a:off x="4608508" y="504051"/>
          <a:ext cx="2434137" cy="93390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г. Буденновск, ул. Октябрьская, д.69"А"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(988) 702-14-77</a:t>
          </a:r>
          <a:endParaRPr lang="ru-RU" sz="1600" kern="1200" dirty="0"/>
        </a:p>
      </dsp:txBody>
      <dsp:txXfrm>
        <a:off x="4608508" y="504051"/>
        <a:ext cx="2434137" cy="933905"/>
      </dsp:txXfrm>
    </dsp:sp>
    <dsp:sp modelId="{A15127F0-3F02-4A53-8E42-C0E50552E56D}">
      <dsp:nvSpPr>
        <dsp:cNvPr id="0" name=""/>
        <dsp:cNvSpPr/>
      </dsp:nvSpPr>
      <dsp:spPr>
        <a:xfrm>
          <a:off x="4608508" y="1584173"/>
          <a:ext cx="2434137" cy="10714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г. Невинномысск, ул. Баумана, 21Д, 1 этаж (МФЦ)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(988) 860 84 14</a:t>
          </a:r>
          <a:endParaRPr lang="ru-RU" sz="1600" kern="1200" dirty="0"/>
        </a:p>
      </dsp:txBody>
      <dsp:txXfrm>
        <a:off x="4608508" y="1584173"/>
        <a:ext cx="2434137" cy="1071497"/>
      </dsp:txXfrm>
    </dsp:sp>
    <dsp:sp modelId="{5FF840D6-3D79-43B2-9D20-3CCD8780CABC}">
      <dsp:nvSpPr>
        <dsp:cNvPr id="0" name=""/>
        <dsp:cNvSpPr/>
      </dsp:nvSpPr>
      <dsp:spPr>
        <a:xfrm>
          <a:off x="760367" y="3011607"/>
          <a:ext cx="2434137" cy="111335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г. Пятигорск, ул. </a:t>
          </a:r>
          <a:r>
            <a:rPr lang="ru-RU" sz="1600" b="0" i="0" kern="1200" dirty="0"/>
            <a:t>у</a:t>
          </a:r>
          <a:r>
            <a:rPr lang="ru-RU" sz="1600" b="0" i="0" kern="1200" dirty="0">
              <a:latin typeface="Cuprum" panose="02000506000000020004" pitchFamily="2" charset="0"/>
            </a:rPr>
            <a:t>л. Козлова, д. 1 (здание библиотеки)</a:t>
          </a:r>
          <a:endParaRPr lang="ru-RU" altLang="ru-RU" sz="1600" b="1" kern="1200" dirty="0">
            <a:latin typeface="Cuprum" panose="02000506000000020004" pitchFamily="2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</a:t>
          </a:r>
          <a:r>
            <a:rPr lang="ru-RU" sz="1600" b="1" kern="1200" dirty="0">
              <a:solidFill>
                <a:prstClr val="white"/>
              </a:solidFill>
              <a:latin typeface="Cuprum" panose="02000506000000020004" pitchFamily="2" charset="0"/>
              <a:ea typeface="+mn-ea"/>
              <a:cs typeface="Times New Roman" pitchFamily="18" charset="0"/>
            </a:rPr>
            <a:t>918) 740-29-17</a:t>
          </a:r>
        </a:p>
      </dsp:txBody>
      <dsp:txXfrm>
        <a:off x="760367" y="3011607"/>
        <a:ext cx="2434137" cy="1113355"/>
      </dsp:txXfrm>
    </dsp:sp>
    <dsp:sp modelId="{F7669FEE-4516-48A6-A3B1-BD53BDE6B321}">
      <dsp:nvSpPr>
        <dsp:cNvPr id="0" name=""/>
        <dsp:cNvSpPr/>
      </dsp:nvSpPr>
      <dsp:spPr>
        <a:xfrm>
          <a:off x="4593453" y="4126686"/>
          <a:ext cx="2434137" cy="9379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г. Благодарный, ул. Ленина, дом 184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(988) 700-02-16</a:t>
          </a:r>
        </a:p>
      </dsp:txBody>
      <dsp:txXfrm>
        <a:off x="4593453" y="4126686"/>
        <a:ext cx="2434137" cy="937951"/>
      </dsp:txXfrm>
    </dsp:sp>
    <dsp:sp modelId="{3DC1CB71-04CD-4C57-9E76-132B9BC70ACF}">
      <dsp:nvSpPr>
        <dsp:cNvPr id="0" name=""/>
        <dsp:cNvSpPr/>
      </dsp:nvSpPr>
      <dsp:spPr>
        <a:xfrm>
          <a:off x="4593453" y="2872219"/>
          <a:ext cx="2434137" cy="111335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с. Красногвардейское, ул. </a:t>
          </a:r>
          <a:r>
            <a:rPr lang="ru-RU" sz="1600" b="0" i="0" kern="1200" dirty="0">
              <a:latin typeface="Cuprum" panose="02000506000000020004" pitchFamily="2" charset="0"/>
            </a:rPr>
            <a:t>Октябрьская, 39/1, помещение 13</a:t>
          </a:r>
          <a:endParaRPr lang="ru-RU" altLang="ru-RU" sz="1600" b="1" kern="1200" dirty="0">
            <a:latin typeface="Cuprum" panose="02000506000000020004" pitchFamily="2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(918) 740-03-42</a:t>
          </a:r>
          <a:endParaRPr lang="ru-RU" sz="1600" kern="1200" dirty="0"/>
        </a:p>
      </dsp:txBody>
      <dsp:txXfrm>
        <a:off x="4593453" y="2872219"/>
        <a:ext cx="2434137" cy="1113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0365C73-270C-4AFB-A124-BD2E4375252C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49F85-3216-4596-B44B-827FE6DFDEFE}" type="datetime1">
              <a:rPr lang="ru-RU" smtClean="0"/>
              <a:pPr/>
              <a:t>18.04.2024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504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47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2010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19897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649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680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3346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32207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808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згляд вверх на облака и голубое небо из двора-колодца, образованного зданиями со стеклянными фасадами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6173" y="3"/>
            <a:ext cx="5487829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129" y="685806"/>
            <a:ext cx="2972574" cy="4724399"/>
          </a:xfrm>
        </p:spPr>
        <p:txBody>
          <a:bodyPr rtlCol="0">
            <a:normAutofit/>
          </a:bodyPr>
          <a:lstStyle>
            <a:lvl1pPr>
              <a:defRPr sz="2701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257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B2B9E-2F8E-4635-AD7A-EB57B20F54A9}" type="datetime1">
              <a:rPr lang="ru-RU" noProof="0" smtClean="0"/>
              <a:t>18.04.2024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A66E2-1990-44F0-A7C2-CC10213F1703}" type="datetime1">
              <a:rPr lang="ru-RU" noProof="0" smtClean="0"/>
              <a:t>18.04.2024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6070" y="685800"/>
            <a:ext cx="971804" cy="54864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130" y="685800"/>
            <a:ext cx="7107541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8DE717-09BD-42BB-B75A-8F22795CF2ED}" type="datetime1">
              <a:rPr lang="ru-RU" noProof="0" smtClean="0"/>
              <a:t>18.04.2024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E463C-21EB-4053-92F0-C9BD8EF7245D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C0916-3D01-46AA-BE07-DBB38F2ED16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1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36507-FF1E-45BD-9A6D-B3BC2CB70614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65D66-85B6-4678-AA79-0DF8313DC66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9594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C82ABD-514F-492F-A021-43DC3409A501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683C5-4088-4136-B8D7-5A2E5AC174A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605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198891-7FB9-4FBF-9D7B-40E7D17D343C}" type="datetime1">
              <a:rPr lang="ru-RU" noProof="0" smtClean="0"/>
              <a:t>18.04.2024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9505004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C91257-6BCC-49A4-9544-26709A69A2D6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88262-1D9D-4CD5-84DF-45D45ADBE99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41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CF650-791F-47CE-BBE8-B79CBF637B7A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87D6D-8FBB-43A6-96FA-9B6C29BA373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776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8EC51-C5A7-45EB-906A-7B52FBA0AC75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FFB1C-BEFC-4BE6-882C-A349C833D2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961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D026D6-1317-4423-9060-22E700BEE10E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3C5F2-8FC6-4C5E-AFA2-40BA81BA044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496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F8F67C-761A-45E5-AA93-3D403D994F41}" type="datetime1">
              <a:rPr lang="ru-RU" noProof="0" smtClean="0"/>
              <a:t>18.04.2024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198891-7FB9-4FBF-9D7B-40E7D17D343C}" type="datetime1">
              <a:rPr lang="ru-RU" noProof="0" smtClean="0"/>
              <a:t>18.04.2024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361217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849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297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9460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5535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6137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096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50DA8-04B7-4107-8693-F708884B7D2E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4DC6E-9AA9-4EFA-9D7B-A6E0C4671B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244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FE20C-0C88-450C-985B-3345877066C2}" type="datetimeFigureOut">
              <a:rPr lang="ru-RU" smtClean="0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F01A6-45DF-4DBD-ADBA-283DE33AD9E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582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3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31" y="2590800"/>
            <a:ext cx="6173807" cy="2819400"/>
          </a:xfrm>
        </p:spPr>
        <p:txBody>
          <a:bodyPr rtlCol="0" anchor="b">
            <a:normAutofit/>
          </a:bodyPr>
          <a:lstStyle>
            <a:lvl1pPr algn="l">
              <a:defRPr sz="2701" b="0" cap="none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4939" y="5410200"/>
            <a:ext cx="6174998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25724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73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9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621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46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70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9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8CE04B-C4AA-4634-A469-DA31FB2126F8}" type="datetime1">
              <a:rPr lang="ru-RU" noProof="0" smtClean="0"/>
              <a:t>18.04.2024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08C5DC-7690-41E4-921F-0CCD86F95B69}" type="datetime1">
              <a:rPr lang="ru-RU" smtClean="0"/>
              <a:pPr/>
              <a:t>18.04.2024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5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3601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75A814-E90F-481F-9D66-10F3829730B9}" type="datetime1">
              <a:rPr lang="ru-RU" smtClean="0"/>
              <a:pPr/>
              <a:t>18.04.2024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9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dirty="0"/>
              <a:t>​</a:t>
            </a:r>
            <a:fld id="{37209019-E585-49FC-B62B-4F8E88B75BBF}" type="datetime1">
              <a:rPr lang="ru-RU" smtClean="0"/>
              <a:pPr/>
              <a:t>18.04.2024</a:t>
            </a:fld>
            <a:r>
              <a:rPr lang="ru-RU" dirty="0"/>
              <a:t>​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7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553319-FCD4-4339-95E3-CA608CFF30E2}" type="datetime1">
              <a:rPr lang="ru-RU" smtClean="0"/>
              <a:pPr/>
              <a:t>18.04.2024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7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E4BD36-0D92-42E0-A6BC-3DE49444FD88}" type="datetime1">
              <a:rPr lang="ru-RU" smtClean="0"/>
              <a:pPr/>
              <a:t>18.04.2024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3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AA0470-602E-4818-A25C-047C8515CFC6}" type="datetime1">
              <a:rPr lang="ru-RU" smtClean="0"/>
              <a:pPr/>
              <a:t>18.04.2024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1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9837FC-FBB6-4C6B-A6BE-B70FBC32743C}" type="datetime1">
              <a:rPr lang="ru-RU" smtClean="0"/>
              <a:pPr/>
              <a:t>18.04.2024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1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1800"/>
            </a:lvl1pPr>
            <a:lvl2pPr marL="342991" indent="0" algn="l" rtl="0">
              <a:buNone/>
              <a:defRPr sz="2101"/>
            </a:lvl2pPr>
            <a:lvl3pPr marL="685983" indent="0" algn="l" rtl="0">
              <a:buNone/>
              <a:defRPr sz="1800"/>
            </a:lvl3pPr>
            <a:lvl4pPr marL="1028974" indent="0" algn="l" rtl="0">
              <a:buNone/>
              <a:defRPr sz="1500"/>
            </a:lvl4pPr>
            <a:lvl5pPr marL="1371966" indent="0" algn="l" rtl="0">
              <a:buNone/>
              <a:defRPr sz="1500"/>
            </a:lvl5pPr>
            <a:lvl6pPr marL="1714957" indent="0" algn="l" rtl="0">
              <a:buNone/>
              <a:defRPr sz="1500"/>
            </a:lvl6pPr>
            <a:lvl7pPr marL="2057949" indent="0" algn="l" rtl="0">
              <a:buNone/>
              <a:defRPr sz="1500"/>
            </a:lvl7pPr>
            <a:lvl8pPr marL="2400940" indent="0" algn="l" rtl="0">
              <a:buNone/>
              <a:defRPr sz="1500"/>
            </a:lvl8pPr>
            <a:lvl9pPr marL="2743932" indent="0" algn="l" rtl="0">
              <a:buNone/>
              <a:defRPr sz="15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D946C2-3993-4E07-A8EC-429B93E58A31}" type="datetime1">
              <a:rPr lang="ru-RU" smtClean="0"/>
              <a:pPr/>
              <a:t>18.04.2024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8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680347-8CB2-4BC6-9CD2-ABDD556782DE}" type="datetime1">
              <a:rPr lang="ru-RU" smtClean="0"/>
              <a:pPr/>
              <a:t>18.04.2024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7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032FF7-F906-4C17-885C-6356C5B13C33}" type="datetime1">
              <a:rPr lang="ru-RU" smtClean="0"/>
              <a:pPr/>
              <a:t>18.04.2024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7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4" y="685800"/>
            <a:ext cx="3772883" cy="4191000"/>
          </a:xfrm>
        </p:spPr>
        <p:txBody>
          <a:bodyPr rtlCol="0"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92" y="685800"/>
            <a:ext cx="3772882" cy="4191000"/>
          </a:xfrm>
        </p:spPr>
        <p:txBody>
          <a:bodyPr rtlCol="0"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96AAB4-9041-4283-9C58-E2992F4EDF30}" type="datetime1">
              <a:rPr lang="ru-RU" noProof="0" smtClean="0"/>
              <a:t>18.04.2024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502" y="685800"/>
            <a:ext cx="3772883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1" b="0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502" y="1676400"/>
            <a:ext cx="3772883" cy="3200400"/>
          </a:xfrm>
        </p:spPr>
        <p:txBody>
          <a:bodyPr rtlCol="0"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14991" y="685800"/>
            <a:ext cx="3772883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1" b="0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3800" y="1676400"/>
            <a:ext cx="3772883" cy="3200400"/>
          </a:xfrm>
        </p:spPr>
        <p:txBody>
          <a:bodyPr rtlCol="0"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40B2B5-3DEA-4EF6-B280-096F6A049D56}" type="datetime1">
              <a:rPr lang="ru-RU" noProof="0" smtClean="0"/>
              <a:t>18.04.2024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FA4AE7-CA45-4434-9124-305263C51D79}" type="datetime1">
              <a:rPr lang="ru-RU" noProof="0" smtClean="0"/>
              <a:t>18.04.2024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D7E9A2-4063-4261-BCB2-EAB5268EBFE5}" type="datetime1">
              <a:rPr lang="ru-RU" noProof="0" smtClean="0"/>
              <a:t>18.04.2024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rtlCol="0" anchor="b">
            <a:noAutofit/>
          </a:bodyPr>
          <a:lstStyle>
            <a:lvl1pPr algn="l">
              <a:defRPr sz="2026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363" y="685800"/>
            <a:ext cx="5029438" cy="5486400"/>
          </a:xfrm>
        </p:spPr>
        <p:txBody>
          <a:bodyPr rtlCol="0">
            <a:normAutofit/>
          </a:bodyPr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 baseline="0"/>
            </a:lvl6pPr>
            <a:lvl7pPr>
              <a:defRPr sz="1013" baseline="0"/>
            </a:lvl7pPr>
            <a:lvl8pPr>
              <a:defRPr sz="1013" baseline="0"/>
            </a:lvl8pPr>
            <a:lvl9pPr>
              <a:defRPr sz="1013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125"/>
            </a:lvl1pPr>
            <a:lvl2pPr marL="257243" indent="0">
              <a:buNone/>
              <a:defRPr sz="675"/>
            </a:lvl2pPr>
            <a:lvl3pPr marL="514487" indent="0">
              <a:buNone/>
              <a:defRPr sz="563"/>
            </a:lvl3pPr>
            <a:lvl4pPr marL="771731" indent="0">
              <a:buNone/>
              <a:defRPr sz="506"/>
            </a:lvl4pPr>
            <a:lvl5pPr marL="1028975" indent="0">
              <a:buNone/>
              <a:defRPr sz="506"/>
            </a:lvl5pPr>
            <a:lvl6pPr marL="1286218" indent="0">
              <a:buNone/>
              <a:defRPr sz="506"/>
            </a:lvl6pPr>
            <a:lvl7pPr marL="1543462" indent="0">
              <a:buNone/>
              <a:defRPr sz="506"/>
            </a:lvl7pPr>
            <a:lvl8pPr marL="1800705" indent="0">
              <a:buNone/>
              <a:defRPr sz="506"/>
            </a:lvl8pPr>
            <a:lvl9pPr marL="2057949" indent="0">
              <a:buNone/>
              <a:defRPr sz="506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0FAC69-5014-475F-82BD-1103AEFFA16E}" type="datetime1">
              <a:rPr lang="ru-RU" noProof="0" smtClean="0"/>
              <a:t>18.04.2024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rtlCol="0" anchor="b">
            <a:normAutofit/>
          </a:bodyPr>
          <a:lstStyle>
            <a:lvl1pPr algn="l">
              <a:defRPr sz="2026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3657363" y="685800"/>
            <a:ext cx="503051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125">
                <a:solidFill>
                  <a:schemeClr val="tx1"/>
                </a:solidFill>
              </a:defRPr>
            </a:lvl1pPr>
            <a:lvl2pPr marL="257243" indent="0">
              <a:buNone/>
              <a:defRPr sz="675"/>
            </a:lvl2pPr>
            <a:lvl3pPr marL="514487" indent="0">
              <a:buNone/>
              <a:defRPr sz="563"/>
            </a:lvl3pPr>
            <a:lvl4pPr marL="771731" indent="0">
              <a:buNone/>
              <a:defRPr sz="506"/>
            </a:lvl4pPr>
            <a:lvl5pPr marL="1028975" indent="0">
              <a:buNone/>
              <a:defRPr sz="506"/>
            </a:lvl5pPr>
            <a:lvl6pPr marL="1286218" indent="0">
              <a:buNone/>
              <a:defRPr sz="506"/>
            </a:lvl6pPr>
            <a:lvl7pPr marL="1543462" indent="0">
              <a:buNone/>
              <a:defRPr sz="506"/>
            </a:lvl7pPr>
            <a:lvl8pPr marL="1800705" indent="0">
              <a:buNone/>
              <a:defRPr sz="506"/>
            </a:lvl8pPr>
            <a:lvl9pPr marL="2057949" indent="0">
              <a:buNone/>
              <a:defRPr sz="506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23C520-1842-421A-80A4-508A564B71AF}" type="datetime1">
              <a:rPr lang="ru-RU" noProof="0" smtClean="0"/>
              <a:t>18.04.2024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306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685805"/>
            <a:ext cx="771726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198891-7FB9-4FBF-9D7B-40E7D17D343C}" type="datetime1">
              <a:rPr lang="ru-RU" noProof="0" smtClean="0"/>
              <a:t>18.04.2024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487" rtl="0" eaLnBrk="1" latinLnBrk="0" hangingPunct="1">
        <a:lnSpc>
          <a:spcPct val="80000"/>
        </a:lnSpc>
        <a:spcBef>
          <a:spcPct val="0"/>
        </a:spcBef>
        <a:buNone/>
        <a:defRPr sz="2026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622" indent="-128622" algn="l" defTabSz="514487" rtl="0" eaLnBrk="1" latinLnBrk="0" hangingPunct="1">
        <a:lnSpc>
          <a:spcPct val="90000"/>
        </a:lnSpc>
        <a:spcBef>
          <a:spcPts val="1013"/>
        </a:spcBef>
        <a:buClr>
          <a:schemeClr val="tx1"/>
        </a:buClr>
        <a:buSzPct val="80000"/>
        <a:buFont typeface="Arial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46565" indent="-160778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Corbe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60791" indent="-128622" algn="l" defTabSz="514487" rtl="0" eaLnBrk="1" latinLnBrk="0" hangingPunct="1">
        <a:lnSpc>
          <a:spcPct val="90000"/>
        </a:lnSpc>
        <a:spcBef>
          <a:spcPts val="338"/>
        </a:spcBef>
        <a:buClr>
          <a:schemeClr val="tx1"/>
        </a:buClr>
        <a:buSzPct val="80000"/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76876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992960" indent="-128622" algn="l" defTabSz="514487" rtl="0" eaLnBrk="1" latinLnBrk="0" hangingPunct="1">
        <a:lnSpc>
          <a:spcPct val="90000"/>
        </a:lnSpc>
        <a:spcBef>
          <a:spcPts val="338"/>
        </a:spcBef>
        <a:buClr>
          <a:schemeClr val="tx1"/>
        </a:buClr>
        <a:buSzPct val="80000"/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09045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25130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1214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57299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31198891-7FB9-4FBF-9D7B-40E7D17D343C}" type="datetime1">
              <a:rPr lang="ru-RU" noProof="0" smtClean="0"/>
              <a:t>18.04.2024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96914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FE10-96C7-4D4D-AAC7-3367C5776B31}" type="datetime1">
              <a:rPr lang="ru-RU" smtClean="0"/>
              <a:pPr/>
              <a:t>18.04.2024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375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wmf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hart" Target="../charts/chart1.xml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diagramLayout" Target="../diagrams/layout2.xml"/><Relationship Id="rId11" Type="http://schemas.microsoft.com/office/2007/relationships/hdphoto" Target="../media/hdphoto3.wdp"/><Relationship Id="rId5" Type="http://schemas.openxmlformats.org/officeDocument/2006/relationships/diagramData" Target="../diagrams/data2.xml"/><Relationship Id="rId10" Type="http://schemas.openxmlformats.org/officeDocument/2006/relationships/image" Target="../media/image15.png"/><Relationship Id="rId4" Type="http://schemas.microsoft.com/office/2007/relationships/hdphoto" Target="../media/hdphoto4.wdp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4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/>
          <a:stretch>
            <a:fillRect l="-4000" t="-2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2">
            <a:extLst>
              <a:ext uri="{FF2B5EF4-FFF2-40B4-BE49-F238E27FC236}">
                <a16:creationId xmlns:a16="http://schemas.microsoft.com/office/drawing/2014/main" id="{3CB2320D-C20F-49D9-9692-6E6BA32F5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" y="22845"/>
            <a:ext cx="1782198" cy="152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одзаголовок 2">
            <a:extLst>
              <a:ext uri="{FF2B5EF4-FFF2-40B4-BE49-F238E27FC236}">
                <a16:creationId xmlns:a16="http://schemas.microsoft.com/office/drawing/2014/main" id="{21198155-12A3-4A13-B703-F69842FCA6F5}"/>
              </a:ext>
            </a:extLst>
          </p:cNvPr>
          <p:cNvSpPr txBox="1">
            <a:spLocks/>
          </p:cNvSpPr>
          <p:nvPr/>
        </p:nvSpPr>
        <p:spPr bwMode="auto">
          <a:xfrm>
            <a:off x="2400101" y="5805264"/>
            <a:ext cx="362371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defTabSz="257243" eaLnBrk="1" hangingPunct="1">
              <a:buClr>
                <a:srgbClr val="052F61"/>
              </a:buClr>
              <a:buNone/>
              <a:defRPr/>
            </a:pPr>
            <a:endParaRPr lang="ru-RU" sz="1013" b="1" dirty="0">
              <a:solidFill>
                <a:srgbClr val="146194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prum" panose="02000506000000020004" pitchFamily="2" charset="0"/>
              <a:cs typeface="Times New Roman" panose="02020603050405020304" pitchFamily="18" charset="0"/>
            </a:endParaRPr>
          </a:p>
          <a:p>
            <a:pPr algn="ctr" defTabSz="257243" eaLnBrk="1" hangingPunct="1">
              <a:buClr>
                <a:srgbClr val="052F61"/>
              </a:buClr>
              <a:buNone/>
              <a:defRPr/>
            </a:pPr>
            <a:r>
              <a:rPr lang="ru-RU" altLang="ru-RU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itchFamily="18" charset="0"/>
              </a:rPr>
              <a:t>г. </a:t>
            </a:r>
            <a:r>
              <a:rPr lang="ru-RU" alt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itchFamily="18" charset="0"/>
              </a:rPr>
              <a:t>Ставрополь</a:t>
            </a:r>
            <a:endParaRPr lang="ru-RU" altLang="ru-RU" sz="1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itchFamily="18" charset="0"/>
            </a:endParaRPr>
          </a:p>
          <a:p>
            <a:pPr algn="ctr" defTabSz="257243" eaLnBrk="1" hangingPunct="1">
              <a:buClr>
                <a:srgbClr val="052F61"/>
              </a:buClr>
              <a:buNone/>
              <a:defRPr/>
            </a:pPr>
            <a:r>
              <a:rPr lang="ru-RU" altLang="ru-RU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itchFamily="18" charset="0"/>
              </a:rPr>
              <a:t>2024 год</a:t>
            </a:r>
          </a:p>
          <a:p>
            <a:pPr algn="ctr" defTabSz="257243" eaLnBrk="1" hangingPunct="1">
              <a:buClr>
                <a:srgbClr val="052F61"/>
              </a:buClr>
              <a:buNone/>
              <a:defRPr/>
            </a:pPr>
            <a:endParaRPr lang="ru-RU" altLang="ru-RU" sz="788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EF8A4CA-8142-4718-A9E8-3D49B69AF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204864"/>
            <a:ext cx="6192688" cy="1674186"/>
          </a:xfrm>
          <a:effectLst>
            <a:outerShdw blurRad="63500" dist="50800" dir="5400000" sx="37000" sy="37000" algn="ctr" rotWithShape="0">
              <a:srgbClr val="000000">
                <a:alpha val="81000"/>
              </a:srgbClr>
            </a:out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Отчет</a:t>
            </a:r>
            <a:r>
              <a:rPr lang="ru-RU" sz="4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 деятельности</a:t>
            </a:r>
            <a:b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b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МКК Ставропольского краевого фонда микрофинансирования </a:t>
            </a: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за 2023 год</a:t>
            </a:r>
            <a:b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7494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15614" y="836712"/>
            <a:ext cx="7506833" cy="68438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700" b="1" dirty="0">
                <a:latin typeface="Book Antiqua" panose="02040602050305030304" pitchFamily="18" charset="0"/>
              </a:rPr>
              <a:t>Достижения</a:t>
            </a:r>
            <a:r>
              <a:rPr lang="ru-RU" sz="2400" b="1" dirty="0">
                <a:latin typeface="Book Antiqua" panose="02040602050305030304" pitchFamily="18" charset="0"/>
              </a:rPr>
              <a:t> </a:t>
            </a:r>
            <a:br>
              <a:rPr lang="ru-RU" sz="2400" b="1" dirty="0">
                <a:latin typeface="Book Antiqua" panose="02040602050305030304" pitchFamily="18" charset="0"/>
              </a:rPr>
            </a:br>
            <a:br>
              <a:rPr lang="ru-RU" sz="2400" b="1" dirty="0">
                <a:latin typeface="Book Antiqua" panose="02040602050305030304" pitchFamily="18" charset="0"/>
              </a:rPr>
            </a:br>
            <a:r>
              <a:rPr lang="ru-RU" sz="2400" b="1" dirty="0">
                <a:latin typeface="Book Antiqua" panose="02040602050305030304" pitchFamily="18" charset="0"/>
              </a:rPr>
              <a:t>МКК Ставропольского краевого фонда микрофинансирования</a:t>
            </a:r>
            <a:r>
              <a:rPr lang="ru-RU" sz="2000" b="1" dirty="0">
                <a:latin typeface="Book Antiqua" panose="02040602050305030304" pitchFamily="18" charset="0"/>
              </a:rPr>
              <a:t>: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83566" y="1691888"/>
            <a:ext cx="7938881" cy="5040560"/>
          </a:xfrm>
        </p:spPr>
        <p:txBody>
          <a:bodyPr rtlCol="0"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Капитализация Фонда на 01.01.2024 года составляет 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1,28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рублей , включая собственный источник для выдачи микрозаймов в сумме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144,3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рублей, сформированный за счет чистой прибыли;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 является самоокупаемой структурой, не использовал и не использует бюджетные средства на свое содержание;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весь период с начала деятельности Фондом микрофинансирования выдано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6466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общую сумму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7,2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Стандарты микрофинансовой деятельности не только выполняются, но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на высоком уровне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A065FB-702D-405A-903D-62C200C77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132"/>
            <a:ext cx="1130437" cy="11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0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9D995-06B5-4ED1-B0AC-2CE1600F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530" y="116632"/>
            <a:ext cx="7909966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деятельности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МКК Ставропольского краевого Фонда микрофинансирования за 2023 год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E20FEBC-439B-4B24-A27E-AAAF3E60F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199192"/>
              </p:ext>
            </p:extLst>
          </p:nvPr>
        </p:nvGraphicFramePr>
        <p:xfrm>
          <a:off x="251520" y="1374532"/>
          <a:ext cx="871296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3527314202"/>
                    </a:ext>
                  </a:extLst>
                </a:gridCol>
                <a:gridCol w="2215821">
                  <a:extLst>
                    <a:ext uri="{9D8B030D-6E8A-4147-A177-3AD203B41FA5}">
                      <a16:colId xmlns:a16="http://schemas.microsoft.com/office/drawing/2014/main" val="3206678635"/>
                    </a:ext>
                  </a:extLst>
                </a:gridCol>
                <a:gridCol w="871297">
                  <a:extLst>
                    <a:ext uri="{9D8B030D-6E8A-4147-A177-3AD203B41FA5}">
                      <a16:colId xmlns:a16="http://schemas.microsoft.com/office/drawing/2014/main" val="2479377925"/>
                    </a:ext>
                  </a:extLst>
                </a:gridCol>
                <a:gridCol w="1161354">
                  <a:extLst>
                    <a:ext uri="{9D8B030D-6E8A-4147-A177-3AD203B41FA5}">
                      <a16:colId xmlns:a16="http://schemas.microsoft.com/office/drawing/2014/main" val="1280959014"/>
                    </a:ext>
                  </a:extLst>
                </a:gridCol>
                <a:gridCol w="1162104">
                  <a:extLst>
                    <a:ext uri="{9D8B030D-6E8A-4147-A177-3AD203B41FA5}">
                      <a16:colId xmlns:a16="http://schemas.microsoft.com/office/drawing/2014/main" val="3631723474"/>
                    </a:ext>
                  </a:extLst>
                </a:gridCol>
                <a:gridCol w="1214160">
                  <a:extLst>
                    <a:ext uri="{9D8B030D-6E8A-4147-A177-3AD203B41FA5}">
                      <a16:colId xmlns:a16="http://schemas.microsoft.com/office/drawing/2014/main" val="68223832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446783620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55817125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к 2022, 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487953"/>
                  </a:ext>
                </a:extLst>
              </a:tr>
              <a:tr h="306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12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Капитализация Фонда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1 250 705,40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1 270 406,07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1 277 709,14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6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выданных микрозаймов, 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kern="1200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759 286,30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740 000,00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965 079,26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466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выданных микрозаймов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kern="1200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425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493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408074"/>
                  </a:ext>
                </a:extLst>
              </a:tr>
              <a:tr h="39710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размер выданного займа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kern="1200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1 812,10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1 741,18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1 957,56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49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портфеля микрозаймов, 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kern="1200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1 010 098,10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1 080 302,17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1 200 128,80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76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 ч. просроченная задолженность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kern="1200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31 274,60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32 409,07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22 264,50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983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активных займов в портфеле: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kern="1200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810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873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901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Средневзвешенная ставка по микрозаймам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kern="1200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7,15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6,99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rgbClr val="67676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683317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7F7A47D2-09A2-4091-80DC-F2D5464D2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0" y="-61148"/>
            <a:ext cx="1130437" cy="11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7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9D995-06B5-4ED1-B0AC-2CE1600F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530" y="116632"/>
            <a:ext cx="7909966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финансового плана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МКК Ставропольским краевым Фондом микрофинансирования за 2023 год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F7A47D2-09A2-4091-80DC-F2D5464D2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0" y="-61148"/>
            <a:ext cx="1130437" cy="11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A98AB60-580A-4D68-814C-FAB014EC7E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349719"/>
              </p:ext>
            </p:extLst>
          </p:nvPr>
        </p:nvGraphicFramePr>
        <p:xfrm>
          <a:off x="251518" y="1374532"/>
          <a:ext cx="8640961" cy="4807673"/>
        </p:xfrm>
        <a:graphic>
          <a:graphicData uri="http://schemas.openxmlformats.org/drawingml/2006/table">
            <a:tbl>
              <a:tblPr firstRow="1" lastRow="1" bandRow="1">
                <a:tableStyleId>{69012ECD-51FC-41F1-AA8D-1B2483CD663E}</a:tableStyleId>
              </a:tblPr>
              <a:tblGrid>
                <a:gridCol w="330580">
                  <a:extLst>
                    <a:ext uri="{9D8B030D-6E8A-4147-A177-3AD203B41FA5}">
                      <a16:colId xmlns:a16="http://schemas.microsoft.com/office/drawing/2014/main" val="1446998245"/>
                    </a:ext>
                  </a:extLst>
                </a:gridCol>
                <a:gridCol w="3210798">
                  <a:extLst>
                    <a:ext uri="{9D8B030D-6E8A-4147-A177-3AD203B41FA5}">
                      <a16:colId xmlns:a16="http://schemas.microsoft.com/office/drawing/2014/main" val="1631863133"/>
                    </a:ext>
                  </a:extLst>
                </a:gridCol>
                <a:gridCol w="849931">
                  <a:extLst>
                    <a:ext uri="{9D8B030D-6E8A-4147-A177-3AD203B41FA5}">
                      <a16:colId xmlns:a16="http://schemas.microsoft.com/office/drawing/2014/main" val="1661923071"/>
                    </a:ext>
                  </a:extLst>
                </a:gridCol>
                <a:gridCol w="1133241">
                  <a:extLst>
                    <a:ext uri="{9D8B030D-6E8A-4147-A177-3AD203B41FA5}">
                      <a16:colId xmlns:a16="http://schemas.microsoft.com/office/drawing/2014/main" val="2953387890"/>
                    </a:ext>
                  </a:extLst>
                </a:gridCol>
                <a:gridCol w="991585">
                  <a:extLst>
                    <a:ext uri="{9D8B030D-6E8A-4147-A177-3AD203B41FA5}">
                      <a16:colId xmlns:a16="http://schemas.microsoft.com/office/drawing/2014/main" val="2702332948"/>
                    </a:ext>
                  </a:extLst>
                </a:gridCol>
                <a:gridCol w="920758">
                  <a:extLst>
                    <a:ext uri="{9D8B030D-6E8A-4147-A177-3AD203B41FA5}">
                      <a16:colId xmlns:a16="http://schemas.microsoft.com/office/drawing/2014/main" val="3259426982"/>
                    </a:ext>
                  </a:extLst>
                </a:gridCol>
                <a:gridCol w="616373">
                  <a:extLst>
                    <a:ext uri="{9D8B030D-6E8A-4147-A177-3AD203B41FA5}">
                      <a16:colId xmlns:a16="http://schemas.microsoft.com/office/drawing/2014/main" val="310510244"/>
                    </a:ext>
                  </a:extLst>
                </a:gridCol>
                <a:gridCol w="587695">
                  <a:extLst>
                    <a:ext uri="{9D8B030D-6E8A-4147-A177-3AD203B41FA5}">
                      <a16:colId xmlns:a16="http://schemas.microsoft.com/office/drawing/2014/main" val="185668793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2022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к 2022,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329916"/>
                  </a:ext>
                </a:extLst>
              </a:tr>
              <a:tr h="553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27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126098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Операционные доходы,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85 301,0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78 625,8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94 756,2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120,5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165911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Операционные расходы,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44 578,6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54 000,0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63 105,6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116,9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419146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расходы, всего:</a:t>
                      </a:r>
                    </a:p>
                  </a:txBody>
                  <a:tcPr marL="8075" marR="8075" marT="8075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18 420,7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8 000,0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15 229,4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190,4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247074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в управленческом учете: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40 078,8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24 625,8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30 918,2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125,6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639661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Резервы к уменьшению,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5 717,2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18 238,7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762429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Резервы к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досозданию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17 839,4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13 615,2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37572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Выбытие имущества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1 126,7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1 570,0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596165"/>
                  </a:ext>
                </a:extLst>
              </a:tr>
              <a:tr h="349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до налогообложения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26 829,9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24 625,8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33 971,6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138,0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310482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5 964,6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4 925,2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6 967,9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141,5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605582"/>
                  </a:ext>
                </a:extLst>
              </a:tr>
              <a:tr h="527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прибыль по итогам отчетного периода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20 865,3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19 700,6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27 003,7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137,1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0842"/>
                  </a:ext>
                </a:extLst>
              </a:tr>
              <a:tr h="786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прибыль нарастающим итогом с начала деятельности, направляемая на выдачу займов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defTabSz="630238" fontAlgn="b"/>
                      <a:r>
                        <a:rPr lang="ru-RU" sz="14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144 295,1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224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90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061AD-FBA9-48B2-B83A-65E7F35FA643}"/>
              </a:ext>
            </a:extLst>
          </p:cNvPr>
          <p:cNvSpPr txBox="1"/>
          <p:nvPr/>
        </p:nvSpPr>
        <p:spPr>
          <a:xfrm>
            <a:off x="809098" y="156429"/>
            <a:ext cx="8334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стандартов деятельности </a:t>
            </a:r>
          </a:p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МКК Ставропольским краевым Фондом микрофинансирования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665AFC7-6A93-46F7-B666-1479D890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07" y="110366"/>
            <a:ext cx="1449579" cy="145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D3791DEF-88D9-4087-B73A-055405085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878070"/>
              </p:ext>
            </p:extLst>
          </p:nvPr>
        </p:nvGraphicFramePr>
        <p:xfrm>
          <a:off x="809098" y="1988840"/>
          <a:ext cx="8011374" cy="3988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918">
                  <a:extLst>
                    <a:ext uri="{9D8B030D-6E8A-4147-A177-3AD203B41FA5}">
                      <a16:colId xmlns:a16="http://schemas.microsoft.com/office/drawing/2014/main" val="280659484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22306100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63109245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332668318"/>
                    </a:ext>
                  </a:extLst>
                </a:gridCol>
              </a:tblGrid>
              <a:tr h="451368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01.01.2024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881912"/>
                  </a:ext>
                </a:extLst>
              </a:tr>
              <a:tr h="4139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837805"/>
                  </a:ext>
                </a:extLst>
              </a:tr>
              <a:tr h="3821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размещения средств, (не менее 8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93,9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110,5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984226"/>
                  </a:ext>
                </a:extLst>
              </a:tr>
              <a:tr h="532216">
                <a:tc>
                  <a:txBody>
                    <a:bodyPr/>
                    <a:lstStyle/>
                    <a:p>
                      <a:pPr marL="0" marR="0" lvl="0" indent="0" algn="l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Операционная эффективность, </a:t>
                      </a:r>
                    </a:p>
                    <a:p>
                      <a:pPr marL="0" marR="0" lvl="0" indent="0" algn="l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 более 30%)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122,3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001147"/>
                  </a:ext>
                </a:extLst>
              </a:tr>
              <a:tr h="3821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списания, </a:t>
                      </a:r>
                    </a:p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 более 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286780"/>
                  </a:ext>
                </a:extLst>
              </a:tr>
              <a:tr h="3821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портфеля, (не более 12%)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46,4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170274"/>
                  </a:ext>
                </a:extLst>
              </a:tr>
              <a:tr h="82065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Операционная самоокупаемость, </a:t>
                      </a:r>
                    </a:p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 менее 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145,6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131,4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676768"/>
                          </a:solidFill>
                          <a:effectLst/>
                          <a:latin typeface="Times New Roman" panose="02020603050405020304" pitchFamily="18" charset="0"/>
                        </a:rPr>
                        <a:t>90,2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989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8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descr="Вертикальный маркированный список, в котором 3 группы расположены одна под другой, при этом под каждой группой есть отдельно выделенные пункты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68440123"/>
              </p:ext>
            </p:extLst>
          </p:nvPr>
        </p:nvGraphicFramePr>
        <p:xfrm>
          <a:off x="629562" y="1089722"/>
          <a:ext cx="8208912" cy="564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7228196-91CC-47C3-B0F8-4C1CC0C8E2DC}"/>
              </a:ext>
            </a:extLst>
          </p:cNvPr>
          <p:cNvSpPr txBox="1"/>
          <p:nvPr/>
        </p:nvSpPr>
        <p:spPr>
          <a:xfrm>
            <a:off x="971092" y="146417"/>
            <a:ext cx="8172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Book Antiqua" panose="02040602050305030304" pitchFamily="18" charset="0"/>
              </a:rPr>
              <a:t>Показатели эффективности деятельности Фонда по итогам 2023 года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B96E80E-42B9-4D62-8C07-19B3A2A3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" y="-166070"/>
            <a:ext cx="1254526" cy="125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28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1E095C-4C8A-4C84-8B73-2D2372CC9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81E095C-4C8A-4C84-8B73-2D2372CC9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E81E095C-4C8A-4C84-8B73-2D2372CC9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E81E095C-4C8A-4C84-8B73-2D2372CC9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>
            <a:extLst>
              <a:ext uri="{FF2B5EF4-FFF2-40B4-BE49-F238E27FC236}">
                <a16:creationId xmlns:a16="http://schemas.microsoft.com/office/drawing/2014/main" id="{97D3E63D-3D48-4D3C-A169-CC4F456A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32" y="357296"/>
            <a:ext cx="7435440" cy="85063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cs typeface="Times New Roman" panose="02020603050405020304" pitchFamily="18" charset="0"/>
              </a:rPr>
              <a:t>Структура портфеля микрозаймов в разрезе отраслей экономики по состоянию на </a:t>
            </a:r>
            <a:r>
              <a:rPr lang="ru-RU" alt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01.01.202</a:t>
            </a:r>
            <a:r>
              <a:rPr lang="en-US" alt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alt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г</a:t>
            </a:r>
            <a:r>
              <a:rPr lang="ru-RU" altLang="ru-RU" sz="2800" b="1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508" name="Picture 5" descr="C:\Program Files (x86)\Microsoft Office\MEDIA\CAGCAT10\j0149887.wmf">
            <a:extLst>
              <a:ext uri="{FF2B5EF4-FFF2-40B4-BE49-F238E27FC236}">
                <a16:creationId xmlns:a16="http://schemas.microsoft.com/office/drawing/2014/main" id="{620414C2-A9E1-418E-98F6-2E569A1CD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1" y="4115522"/>
            <a:ext cx="1282505" cy="91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1">
            <a:extLst>
              <a:ext uri="{FF2B5EF4-FFF2-40B4-BE49-F238E27FC236}">
                <a16:creationId xmlns:a16="http://schemas.microsoft.com/office/drawing/2014/main" id="{2AB676CE-AD6A-4897-867B-5E6F78EAA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8" y="1651519"/>
            <a:ext cx="1279160" cy="961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49F6673-8613-4201-8A44-2A2BAEEE7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2776900"/>
              </p:ext>
            </p:extLst>
          </p:nvPr>
        </p:nvGraphicFramePr>
        <p:xfrm>
          <a:off x="1667780" y="1207928"/>
          <a:ext cx="7442624" cy="486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B5D1563F-3071-4BA9-AB5F-867248764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" y="22845"/>
            <a:ext cx="1547664" cy="15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AEE426-3109-4422-849B-B6ABCEDB99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8" y="5301207"/>
            <a:ext cx="1279160" cy="1152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193761-FF26-4FC7-B994-13E146360A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6" y="2879367"/>
            <a:ext cx="1279160" cy="951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01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  <a14:imgEffect>
                      <a14:sharpenSoften amount="-28000"/>
                    </a14:imgEffect>
                    <a14:imgEffect>
                      <a14:colorTemperature colorTemp="3759"/>
                    </a14:imgEffect>
                    <a14:imgEffect>
                      <a14:saturation sat="71000"/>
                    </a14:imgEffect>
                    <a14:imgEffect>
                      <a14:brightnessContrast bright="16000" contrast="9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4A70E1F-542B-421A-B0B4-FC6FC9F470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192353"/>
              </p:ext>
            </p:extLst>
          </p:nvPr>
        </p:nvGraphicFramePr>
        <p:xfrm>
          <a:off x="683568" y="1196752"/>
          <a:ext cx="82809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B4DE2F-1EF4-4979-994E-50D992BF3FC4}"/>
              </a:ext>
            </a:extLst>
          </p:cNvPr>
          <p:cNvSpPr txBox="1"/>
          <p:nvPr/>
        </p:nvSpPr>
        <p:spPr>
          <a:xfrm>
            <a:off x="827584" y="238061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Обособленные подразделения</a:t>
            </a:r>
          </a:p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Фонда микрофинансирования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D803CB9-94E7-4537-BB4A-04A2C5725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600"/>
                    </a14:imgEffect>
                    <a14:imgEffect>
                      <a14:saturation sat="3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07" y="110366"/>
            <a:ext cx="1238331" cy="123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l="-6000" t="-9000" r="-1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2">
            <a:extLst>
              <a:ext uri="{FF2B5EF4-FFF2-40B4-BE49-F238E27FC236}">
                <a16:creationId xmlns:a16="http://schemas.microsoft.com/office/drawing/2014/main" id="{0FF7A68A-BA9F-4BB2-98BB-5453E909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81" y="332656"/>
            <a:ext cx="6591927" cy="1564561"/>
          </a:xfrm>
          <a:effectLst>
            <a:outerShdw blurRad="50800" dist="50800" dir="5400000" sx="78000" sy="78000" algn="ctr" rotWithShape="0">
              <a:schemeClr val="tx1">
                <a:alpha val="54000"/>
              </a:schemeClr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МКК Ставропольский</a:t>
            </a:r>
            <a:r>
              <a:rPr lang="ru-RU" altLang="ru-R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краевой</a:t>
            </a:r>
            <a:br>
              <a:rPr lang="en-US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фонд микрофинансирования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3196DD25-110E-4B4F-8995-210DE8BA1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2186199"/>
            <a:ext cx="6984776" cy="3276364"/>
          </a:xfrm>
        </p:spPr>
        <p:txBody>
          <a:bodyPr rtlCol="0">
            <a:normAutofit/>
          </a:bodyPr>
          <a:lstStyle/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endParaRPr lang="ru-RU" sz="2251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endParaRPr lang="ru-RU" sz="2251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r>
              <a:rPr lang="en-US" sz="4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154346" indent="-154346">
              <a:defRPr/>
            </a:pPr>
            <a:endParaRPr lang="ru-RU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C133DCBB-65B8-40F9-991B-F17A14151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8" y="709747"/>
            <a:ext cx="1474963" cy="147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05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аркетинг 16: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147_TF02801084.potx" id="{C1AE67EC-C237-4F06-A8CE-74B0880EE6A9}" vid="{EDA79D50-06F2-4F43-8B9F-E687A83B5943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Синий цифровой тоннель (16 x 9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96_TF02895261_TF02895261.potx" id="{B6CEA06A-6068-4B4A-BA2F-705122E61509}" vid="{D5DC9138-7F6C-4334-982D-29E09F89611B}"/>
    </a:ext>
  </a:extLst>
</a:theme>
</file>

<file path=ppt/theme/theme4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AACE6D-8EB6-447A-8DFD-C2C0C52916AC}">
  <ds:schemaRefs>
    <ds:schemaRef ds:uri="http://purl.org/dc/terms/"/>
    <ds:schemaRef ds:uri="a4f35948-e619-41b3-aa29-22878b09cfd2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бизнеса и маркетинга в оформлении со стеклянным небоскребом (широкоэкранный формат)</Template>
  <TotalTime>1923</TotalTime>
  <Words>825</Words>
  <Application>Microsoft Office PowerPoint</Application>
  <PresentationFormat>Экран (4:3)</PresentationFormat>
  <Paragraphs>252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4" baseType="lpstr">
      <vt:lpstr>Arial</vt:lpstr>
      <vt:lpstr>Book Antiqua</vt:lpstr>
      <vt:lpstr>Calibri</vt:lpstr>
      <vt:lpstr>Candara</vt:lpstr>
      <vt:lpstr>Century Gothic</vt:lpstr>
      <vt:lpstr>Corbel</vt:lpstr>
      <vt:lpstr>Cuprum</vt:lpstr>
      <vt:lpstr>Franklin Gothic Medium</vt:lpstr>
      <vt:lpstr>Symbol</vt:lpstr>
      <vt:lpstr>Times New Roman</vt:lpstr>
      <vt:lpstr>Verdana</vt:lpstr>
      <vt:lpstr>Wingdings 3</vt:lpstr>
      <vt:lpstr>Маркетинг 16:9</vt:lpstr>
      <vt:lpstr>Сектор</vt:lpstr>
      <vt:lpstr>Синий цифровой тоннель (16 x 9)</vt:lpstr>
      <vt:lpstr>Отчет о деятельности   МКК Ставропольского краевого фонда микрофинансирования   за 2023 год </vt:lpstr>
      <vt:lpstr>Достижения   МКК Ставропольского краевого фонда микрофинансирования:</vt:lpstr>
      <vt:lpstr>Основные показатели деятельности  МКК Ставропольского краевого Фонда микрофинансирования за 2023 год</vt:lpstr>
      <vt:lpstr>Исполнение финансового плана МКК Ставропольским краевым Фондом микрофинансирования за 2023 год</vt:lpstr>
      <vt:lpstr>Презентация PowerPoint</vt:lpstr>
      <vt:lpstr>Презентация PowerPoint</vt:lpstr>
      <vt:lpstr>Структура портфеля микрозаймов в разрезе отраслей экономики по состоянию на 01.01.2024 г.</vt:lpstr>
      <vt:lpstr>Презентация PowerPoint</vt:lpstr>
      <vt:lpstr>МКК Ставропольский  краевой фонд микрофинансирования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Ионова Бэла Муратовна</dc:creator>
  <cp:lastModifiedBy>Петренко Екатерина Александровна</cp:lastModifiedBy>
  <cp:revision>190</cp:revision>
  <cp:lastPrinted>2022-03-02T11:49:55Z</cp:lastPrinted>
  <dcterms:created xsi:type="dcterms:W3CDTF">2018-07-12T11:47:12Z</dcterms:created>
  <dcterms:modified xsi:type="dcterms:W3CDTF">2024-04-18T06:59:09Z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