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4" r:id="rId5"/>
    <p:sldMasterId id="2147483732" r:id="rId6"/>
  </p:sldMasterIdLst>
  <p:notesMasterIdLst>
    <p:notesMasterId r:id="rId19"/>
  </p:notesMasterIdLst>
  <p:handoutMasterIdLst>
    <p:handoutMasterId r:id="rId20"/>
  </p:handoutMasterIdLst>
  <p:sldIdLst>
    <p:sldId id="280" r:id="rId7"/>
    <p:sldId id="286" r:id="rId8"/>
    <p:sldId id="290" r:id="rId9"/>
    <p:sldId id="283" r:id="rId10"/>
    <p:sldId id="272" r:id="rId11"/>
    <p:sldId id="288" r:id="rId12"/>
    <p:sldId id="287" r:id="rId13"/>
    <p:sldId id="276" r:id="rId14"/>
    <p:sldId id="289" r:id="rId15"/>
    <p:sldId id="291" r:id="rId16"/>
    <p:sldId id="281" r:id="rId17"/>
    <p:sldId id="278" r:id="rId18"/>
  </p:sldIdLst>
  <p:sldSz cx="9144000" cy="6858000" type="screen4x3"/>
  <p:notesSz cx="6797675" cy="9926638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онова Бэла Муратовна" initials="ИБМ" lastIdx="1" clrIdx="0">
    <p:extLst>
      <p:ext uri="{19B8F6BF-5375-455C-9EA6-DF929625EA0E}">
        <p15:presenceInfo xmlns:p15="http://schemas.microsoft.com/office/powerpoint/2012/main" userId="S-1-5-21-4202130044-3597823527-3466346159-12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27B"/>
    <a:srgbClr val="676768"/>
    <a:srgbClr val="E8E9EC"/>
    <a:srgbClr val="CED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6517" autoAdjust="0"/>
  </p:normalViewPr>
  <p:slideViewPr>
    <p:cSldViewPr>
      <p:cViewPr varScale="1">
        <p:scale>
          <a:sx n="90" d="100"/>
          <a:sy n="90" d="100"/>
        </p:scale>
        <p:origin x="1434" y="90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1" d="100"/>
          <a:sy n="91" d="100"/>
        </p:scale>
        <p:origin x="3000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7.3753760791557307E-2"/>
          <c:w val="0.85859348961226534"/>
          <c:h val="0.923638796120405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,%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2">
                      <a:shade val="45000"/>
                      <a:lumMod val="60000"/>
                      <a:lumOff val="40000"/>
                    </a:schemeClr>
                  </a:gs>
                  <a:gs pos="0">
                    <a:schemeClr val="accent2">
                      <a:shade val="45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B17-481E-8B2E-B0968ECDCCE2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shade val="61000"/>
                      <a:lumMod val="60000"/>
                      <a:lumOff val="40000"/>
                    </a:schemeClr>
                  </a:gs>
                  <a:gs pos="0">
                    <a:schemeClr val="accent2">
                      <a:shade val="61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B17-481E-8B2E-B0968ECDCCE2}"/>
              </c:ext>
            </c:extLst>
          </c:dPt>
          <c:dPt>
            <c:idx val="2"/>
            <c:bubble3D val="0"/>
            <c:explosion val="30"/>
            <c:spPr>
              <a:gradFill>
                <a:gsLst>
                  <a:gs pos="100000">
                    <a:schemeClr val="accent2">
                      <a:shade val="76000"/>
                      <a:lumMod val="60000"/>
                      <a:lumOff val="40000"/>
                    </a:schemeClr>
                  </a:gs>
                  <a:gs pos="0">
                    <a:schemeClr val="accent2">
                      <a:shade val="76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B17-481E-8B2E-B0968ECDCCE2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2">
                      <a:shade val="92000"/>
                      <a:lumMod val="60000"/>
                      <a:lumOff val="40000"/>
                    </a:schemeClr>
                  </a:gs>
                  <a:gs pos="0">
                    <a:schemeClr val="accent2">
                      <a:shade val="92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B17-481E-8B2E-B0968ECDCCE2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2">
                      <a:tint val="93000"/>
                      <a:lumMod val="60000"/>
                      <a:lumOff val="40000"/>
                    </a:schemeClr>
                  </a:gs>
                  <a:gs pos="0">
                    <a:schemeClr val="accent2">
                      <a:tint val="93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B17-481E-8B2E-B0968ECDCCE2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2">
                      <a:tint val="77000"/>
                      <a:lumMod val="60000"/>
                      <a:lumOff val="40000"/>
                    </a:schemeClr>
                  </a:gs>
                  <a:gs pos="0">
                    <a:schemeClr val="accent2">
                      <a:tint val="77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C51-47E2-8F0B-06B0796FB95A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2">
                      <a:tint val="62000"/>
                      <a:lumMod val="60000"/>
                      <a:lumOff val="40000"/>
                    </a:schemeClr>
                  </a:gs>
                  <a:gs pos="0">
                    <a:schemeClr val="accent2">
                      <a:tint val="62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DC51-47E2-8F0B-06B0796FB95A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tint val="46000"/>
                      <a:lumMod val="60000"/>
                      <a:lumOff val="40000"/>
                    </a:schemeClr>
                  </a:gs>
                  <a:gs pos="0">
                    <a:schemeClr val="accent2">
                      <a:tint val="46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73A5-4C4F-BB29-CABF84B03DA2}"/>
              </c:ext>
            </c:extLst>
          </c:dPt>
          <c:dLbls>
            <c:dLbl>
              <c:idx val="0"/>
              <c:layout>
                <c:manualLayout>
                  <c:x val="4.2659685616255709E-2"/>
                  <c:y val="-2.871923911490470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29F0257-854F-4FA1-8F75-9983230B072A}" type="CATEGORYNAME">
                      <a:rPr lang="ru-RU"/>
                      <a:pPr>
                        <a:defRPr/>
                      </a:pPr>
                      <a:t>[ИМЯ КАТЕГОРИИ]</a:t>
                    </a:fld>
                    <a:r>
                      <a:rPr lang="ru-RU"/>
                      <a:t> </a:t>
                    </a:r>
                    <a:fld id="{BB87076B-E4A1-4D52-A10B-D86BE4AB51DF}" type="VALUE">
                      <a:rPr lang="ru-RU"/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numFmt formatCode="0.0%" sourceLinked="0"/>
              <c:spPr>
                <a:noFill/>
                <a:ln w="9525"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B17-481E-8B2E-B0968ECDCCE2}"/>
                </c:ext>
              </c:extLst>
            </c:dLbl>
            <c:dLbl>
              <c:idx val="1"/>
              <c:layout>
                <c:manualLayout>
                  <c:x val="3.0714973643704031E-2"/>
                  <c:y val="-7.8325197586103748E-2"/>
                </c:manualLayout>
              </c:layout>
              <c:tx>
                <c:rich>
                  <a:bodyPr/>
                  <a:lstStyle/>
                  <a:p>
                    <a:fld id="{83E794BD-17AF-40C9-8ADA-19AAB502379F}" type="CATEGORYNAME">
                      <a:rPr lang="ru-RU"/>
                      <a:pPr/>
                      <a:t>[ИМЯ КАТЕГОРИИ]</a:t>
                    </a:fld>
                    <a:r>
                      <a:rPr lang="ru-RU" dirty="0"/>
                      <a:t> </a:t>
                    </a:r>
                    <a:fld id="{9B8E6A56-2A59-43BF-B56F-57D4E688BE68}" type="VALUE">
                      <a:rPr lang="ru-RU"/>
                      <a:pPr/>
                      <a:t>[ЗНАЧЕНИЕ]</a:t>
                    </a:fld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B17-481E-8B2E-B0968ECDCCE2}"/>
                </c:ext>
              </c:extLst>
            </c:dLbl>
            <c:dLbl>
              <c:idx val="2"/>
              <c:layout>
                <c:manualLayout>
                  <c:x val="0.18599629646748245"/>
                  <c:y val="-5.2217826280467937E-3"/>
                </c:manualLayout>
              </c:layout>
              <c:tx>
                <c:rich>
                  <a:bodyPr/>
                  <a:lstStyle/>
                  <a:p>
                    <a:fld id="{D9E8B1FD-4C4C-42EC-8539-B9A7BE913E97}" type="CATEGORYNAME">
                      <a:rPr lang="ru-RU"/>
                      <a:pPr/>
                      <a:t>[ИМЯ КАТЕГОРИИ]</a:t>
                    </a:fld>
                    <a:r>
                      <a:rPr lang="ru-RU" dirty="0"/>
                      <a:t> </a:t>
                    </a:r>
                    <a:fld id="{E2ADBED9-7844-4774-986D-48EADDDCB8A9}" type="PERCENTAGE">
                      <a:rPr lang="ru-RU" smtClean="0"/>
                      <a:pPr/>
                      <a:t>[ПРОЦЕНТ]</a:t>
                    </a:fld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B17-481E-8B2E-B0968ECDCCE2}"/>
                </c:ext>
              </c:extLst>
            </c:dLbl>
            <c:dLbl>
              <c:idx val="3"/>
              <c:layout>
                <c:manualLayout>
                  <c:x val="-7.5452979923839774E-3"/>
                  <c:y val="0.115867934616184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73112DF-80AE-45A6-AA1B-DCEB54387BBC}" type="CATEGORYNAME">
                      <a:rPr lang="ru-RU"/>
                      <a:pPr>
                        <a:defRPr/>
                      </a:pPr>
                      <a:t>[ИМЯ КАТЕГОРИИ]</a:t>
                    </a:fld>
                    <a:r>
                      <a:rPr lang="ru-RU"/>
                      <a:t>-  </a:t>
                    </a:r>
                    <a:fld id="{C21CCB06-0073-4103-A97E-DBFE454916EC}" type="VALUE">
                      <a:rPr lang="ru-RU"/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04243690769068"/>
                      <c:h val="0.267316812162359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B17-481E-8B2E-B0968ECDCCE2}"/>
                </c:ext>
              </c:extLst>
            </c:dLbl>
            <c:dLbl>
              <c:idx val="4"/>
              <c:layout>
                <c:manualLayout>
                  <c:x val="0"/>
                  <c:y val="-1.5665142306193983E-2"/>
                </c:manualLayout>
              </c:layout>
              <c:tx>
                <c:rich>
                  <a:bodyPr/>
                  <a:lstStyle/>
                  <a:p>
                    <a:fld id="{969EB276-504F-4B19-9AD4-9391FB4795CB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
</a:t>
                    </a:r>
                    <a:fld id="{9E2E7BD4-623B-4230-9A40-F2C6D0175591}" type="PERCENTAGE">
                      <a:rPr lang="ru-RU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B17-481E-8B2E-B0968ECDCCE2}"/>
                </c:ext>
              </c:extLst>
            </c:dLbl>
            <c:dLbl>
              <c:idx val="5"/>
              <c:layout>
                <c:manualLayout>
                  <c:x val="2.7302198794403678E-2"/>
                  <c:y val="-0.1096552766205452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C51-47E2-8F0B-06B0796FB95A}"/>
                </c:ext>
              </c:extLst>
            </c:dLbl>
            <c:dLbl>
              <c:idx val="6"/>
              <c:layout>
                <c:manualLayout>
                  <c:x val="8.7025758657161709E-2"/>
                  <c:y val="-2.61083991953679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51-47E2-8F0B-06B0796FB95A}"/>
                </c:ext>
              </c:extLst>
            </c:dLbl>
            <c:dLbl>
              <c:idx val="7"/>
              <c:layout>
                <c:manualLayout>
                  <c:x val="5.4604397588807391E-2"/>
                  <c:y val="-9.39902371033245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3A5-4C4F-BB29-CABF84B03DA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Оптовая торговля</c:v>
                </c:pt>
                <c:pt idx="1">
                  <c:v>Производство</c:v>
                </c:pt>
                <c:pt idx="2">
                  <c:v>Сельское хозяйство</c:v>
                </c:pt>
                <c:pt idx="3">
                  <c:v>Предоставление бытовых услуг</c:v>
                </c:pt>
                <c:pt idx="4">
                  <c:v>Строительство</c:v>
                </c:pt>
                <c:pt idx="5">
                  <c:v>Услуги по перевозке</c:v>
                </c:pt>
                <c:pt idx="6">
                  <c:v>Розничная торговля</c:v>
                </c:pt>
                <c:pt idx="7">
                  <c:v>Другое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5.1999999999999998E-2</c:v>
                </c:pt>
                <c:pt idx="1">
                  <c:v>0.23400000000000001</c:v>
                </c:pt>
                <c:pt idx="2">
                  <c:v>0.38300000000000001</c:v>
                </c:pt>
                <c:pt idx="3">
                  <c:v>0.161</c:v>
                </c:pt>
                <c:pt idx="4">
                  <c:v>4.0000000000000001E-3</c:v>
                </c:pt>
                <c:pt idx="5">
                  <c:v>3.9E-2</c:v>
                </c:pt>
                <c:pt idx="6">
                  <c:v>0.108</c:v>
                </c:pt>
                <c:pt idx="7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17-481E-8B2E-B0968ECDCCE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6862130635018E-2"/>
          <c:w val="0.75655334614034297"/>
          <c:h val="0.883156918968659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B17-481E-8B2E-B0968ECDCCE2}"/>
              </c:ext>
            </c:extLst>
          </c:dPt>
          <c:dPt>
            <c:idx val="1"/>
            <c:invertIfNegative val="0"/>
            <c:bubble3D val="0"/>
            <c:spPr>
              <a:pattFill prst="wdUpDiag">
                <a:fgClr>
                  <a:srgbClr val="FFFFFF">
                    <a:shade val="85000"/>
                  </a:srgbClr>
                </a:fgClr>
                <a:bgClr>
                  <a:schemeClr val="accent2">
                    <a:lumMod val="75000"/>
                  </a:schemeClr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B17-481E-8B2E-B0968ECDCCE2}"/>
              </c:ext>
            </c:extLst>
          </c:dPt>
          <c:dPt>
            <c:idx val="2"/>
            <c:invertIfNegative val="0"/>
            <c:bubble3D val="0"/>
            <c:explosion val="3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0B17-481E-8B2E-B0968ECDCCE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B17-481E-8B2E-B0968ECDCCE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tint val="3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B17-481E-8B2E-B0968ECDCCE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tint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C51-47E2-8F0B-06B0796FB95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tint val="4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DC51-47E2-8F0B-06B0796FB95A}"/>
              </c:ext>
            </c:extLst>
          </c:dPt>
          <c:dLbls>
            <c:dLbl>
              <c:idx val="14"/>
              <c:layout>
                <c:manualLayout>
                  <c:x val="-1.1223500419145348E-2"/>
                  <c:y val="-3.52738584601710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AED-47A2-8453-70C808071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Легкий старт</c:v>
                </c:pt>
                <c:pt idx="1">
                  <c:v>Беззалоговый</c:v>
                </c:pt>
                <c:pt idx="2">
                  <c:v>Ставропольское качество</c:v>
                </c:pt>
                <c:pt idx="3">
                  <c:v>Приоритет 24</c:v>
                </c:pt>
                <c:pt idx="4">
                  <c:v>Za наших</c:v>
                </c:pt>
                <c:pt idx="5">
                  <c:v>Микро-старт</c:v>
                </c:pt>
                <c:pt idx="6">
                  <c:v>Доверие</c:v>
                </c:pt>
                <c:pt idx="7">
                  <c:v>Я-самозанятый</c:v>
                </c:pt>
                <c:pt idx="8">
                  <c:v>V поддержку</c:v>
                </c:pt>
                <c:pt idx="9">
                  <c:v>IT-развитие</c:v>
                </c:pt>
                <c:pt idx="10">
                  <c:v>Социальный</c:v>
                </c:pt>
                <c:pt idx="11">
                  <c:v>Курорты Ставрополья</c:v>
                </c:pt>
                <c:pt idx="12">
                  <c:v>Промышленник</c:v>
                </c:pt>
                <c:pt idx="13">
                  <c:v>Микро-инвест</c:v>
                </c:pt>
                <c:pt idx="14">
                  <c:v>Микро-оборот</c:v>
                </c:pt>
              </c:strCache>
            </c:strRef>
          </c:cat>
          <c:val>
            <c:numRef>
              <c:f>Лист1!$B$2:$B$16</c:f>
              <c:numCache>
                <c:formatCode>0.00%</c:formatCode>
                <c:ptCount val="15"/>
                <c:pt idx="0">
                  <c:v>4.0000000000000002E-4</c:v>
                </c:pt>
                <c:pt idx="1">
                  <c:v>1.1000000000000001E-3</c:v>
                </c:pt>
                <c:pt idx="2">
                  <c:v>3.0000000000000001E-3</c:v>
                </c:pt>
                <c:pt idx="3">
                  <c:v>1.1999999999999999E-3</c:v>
                </c:pt>
                <c:pt idx="4">
                  <c:v>2.5000000000000001E-3</c:v>
                </c:pt>
                <c:pt idx="5">
                  <c:v>6.0000000000000001E-3</c:v>
                </c:pt>
                <c:pt idx="6">
                  <c:v>3.5999999999999999E-3</c:v>
                </c:pt>
                <c:pt idx="7">
                  <c:v>4.4000000000000003E-3</c:v>
                </c:pt>
                <c:pt idx="8">
                  <c:v>6.0000000000000001E-3</c:v>
                </c:pt>
                <c:pt idx="9">
                  <c:v>1.34E-2</c:v>
                </c:pt>
                <c:pt idx="10">
                  <c:v>2.2800000000000001E-2</c:v>
                </c:pt>
                <c:pt idx="11">
                  <c:v>2.24E-2</c:v>
                </c:pt>
                <c:pt idx="12">
                  <c:v>0.1069</c:v>
                </c:pt>
                <c:pt idx="13">
                  <c:v>0.33979999999999999</c:v>
                </c:pt>
                <c:pt idx="14">
                  <c:v>0.46650000000000003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17-481E-8B2E-B0968ECDCC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97372248"/>
        <c:axId val="497370608"/>
      </c:barChart>
      <c:valAx>
        <c:axId val="4973706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497372248"/>
        <c:crosses val="autoZero"/>
        <c:crossBetween val="between"/>
      </c:valAx>
      <c:catAx>
        <c:axId val="497372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73706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1 КВ. 2025 Г.</a:t>
            </a:r>
          </a:p>
        </c:rich>
      </c:tx>
      <c:layout>
        <c:manualLayout>
          <c:xMode val="edge"/>
          <c:yMode val="edge"/>
          <c:x val="0.6037243211770673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5.6862130635018E-2"/>
          <c:w val="0.75655334614034297"/>
          <c:h val="0.8831569189686597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2 КВ. 2025 Г.</a:t>
            </a:r>
          </a:p>
        </c:rich>
      </c:tx>
      <c:layout>
        <c:manualLayout>
          <c:xMode val="edge"/>
          <c:yMode val="edge"/>
          <c:x val="0.58057523271473965"/>
          <c:y val="1.16456921942684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5.6862130635018E-2"/>
          <c:w val="0.75655334614034297"/>
          <c:h val="0.8831569189686597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5.6862130635018E-2"/>
          <c:w val="0.75655334614034297"/>
          <c:h val="0.883156918968659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доля, %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2B4-42A6-AB01-CD8F81BDF4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2B4-42A6-AB01-CD8F81BDF41E}"/>
              </c:ext>
            </c:extLst>
          </c:dPt>
          <c:dPt>
            <c:idx val="2"/>
            <c:bubble3D val="0"/>
            <c:spPr>
              <a:solidFill>
                <a:schemeClr val="accent2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2B4-42A6-AB01-CD8F81BDF41E}"/>
              </c:ext>
            </c:extLst>
          </c:dPt>
          <c:dPt>
            <c:idx val="3"/>
            <c:bubble3D val="0"/>
            <c:spPr>
              <a:solidFill>
                <a:schemeClr val="accent2">
                  <a:tint val="3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02B4-42A6-AB01-CD8F81BDF41E}"/>
              </c:ext>
            </c:extLst>
          </c:dPt>
          <c:dPt>
            <c:idx val="4"/>
            <c:bubble3D val="0"/>
            <c:spPr>
              <a:solidFill>
                <a:schemeClr val="accent2">
                  <a:tint val="9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02B4-42A6-AB01-CD8F81BDF41E}"/>
              </c:ext>
            </c:extLst>
          </c:dPt>
          <c:dPt>
            <c:idx val="5"/>
            <c:bubble3D val="0"/>
            <c:spPr>
              <a:solidFill>
                <a:schemeClr val="accent2">
                  <a:tint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02B4-42A6-AB01-CD8F81BDF41E}"/>
              </c:ext>
            </c:extLst>
          </c:dPt>
          <c:dPt>
            <c:idx val="6"/>
            <c:bubble3D val="0"/>
            <c:spPr>
              <a:solidFill>
                <a:schemeClr val="accent2">
                  <a:tint val="2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02B4-42A6-AB01-CD8F81BDF41E}"/>
              </c:ext>
            </c:extLst>
          </c:dPt>
          <c:dLbls>
            <c:dLbl>
              <c:idx val="0"/>
              <c:layout>
                <c:manualLayout>
                  <c:x val="2.0092704186173406E-2"/>
                  <c:y val="-6.5179955850316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shade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B4-42A6-AB01-CD8F81BDF41E}"/>
                </c:ext>
              </c:extLst>
            </c:dLbl>
            <c:dLbl>
              <c:idx val="1"/>
              <c:layout>
                <c:manualLayout>
                  <c:x val="0.25297755202030053"/>
                  <c:y val="-1.53364602000745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56791526939761"/>
                      <c:h val="0.12030420765214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2B4-42A6-AB01-CD8F81BDF41E}"/>
                </c:ext>
              </c:extLst>
            </c:dLbl>
            <c:dLbl>
              <c:idx val="2"/>
              <c:layout>
                <c:manualLayout>
                  <c:x val="1.0843783779964797E-2"/>
                  <c:y val="-0.276661968114653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tint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89750884992324"/>
                      <c:h val="0.12030420765214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2B4-42A6-AB01-CD8F81BDF4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Инвестиционные цели</c:v>
                </c:pt>
                <c:pt idx="1">
                  <c:v>Рефинансирование</c:v>
                </c:pt>
                <c:pt idx="2">
                  <c:v>Оборотные цели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0.46899999999999997</c:v>
                </c:pt>
                <c:pt idx="1">
                  <c:v>6.2E-2</c:v>
                </c:pt>
                <c:pt idx="2">
                  <c:v>0.46899999999999997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2B4-42A6-AB01-CD8F81BDF41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3C67E77D-62FA-499D-B5E6-E79A091C5267}">
      <dgm:prSet phldrT="[Text]" custT="1"/>
      <dgm:spPr>
        <a:solidFill>
          <a:schemeClr val="accent1"/>
        </a:solidFill>
      </dgm:spPr>
      <dgm:t>
        <a:bodyPr rtlCol="0"/>
        <a:lstStyle/>
        <a:p>
          <a:pPr algn="just" rtl="0"/>
          <a:r>
            <a:rPr lang="ru-RU" sz="2300" b="1" kern="1200" dirty="0">
              <a:solidFill>
                <a:prstClr val="white"/>
              </a:solidFill>
              <a:latin typeface="Book Antiqua" panose="02040602050305030304" pitchFamily="18" charset="0"/>
              <a:ea typeface="+mn-ea"/>
              <a:cs typeface="+mn-cs"/>
            </a:rPr>
            <a:t>1. Микрозаймами, выданными за 2025 г., сохранено - </a:t>
          </a:r>
          <a:r>
            <a:rPr lang="ru-RU" sz="2300" b="1" kern="1200" dirty="0">
              <a:solidFill>
                <a:schemeClr val="bg1"/>
              </a:solidFill>
              <a:latin typeface="Book Antiqua" panose="02040602050305030304" pitchFamily="18" charset="0"/>
              <a:ea typeface="+mn-ea"/>
              <a:cs typeface="+mn-cs"/>
            </a:rPr>
            <a:t>1749</a:t>
          </a:r>
          <a:r>
            <a:rPr lang="ru-RU" sz="2300" b="1" kern="1200" dirty="0">
              <a:solidFill>
                <a:srgbClr val="FF0000"/>
              </a:solidFill>
              <a:latin typeface="Book Antiqua" panose="02040602050305030304" pitchFamily="18" charset="0"/>
              <a:ea typeface="+mn-ea"/>
              <a:cs typeface="+mn-cs"/>
            </a:rPr>
            <a:t> </a:t>
          </a:r>
          <a:r>
            <a:rPr lang="ru-RU" sz="2300" b="1" kern="1200" dirty="0">
              <a:solidFill>
                <a:prstClr val="white"/>
              </a:solidFill>
              <a:latin typeface="Book Antiqua" panose="02040602050305030304" pitchFamily="18" charset="0"/>
              <a:ea typeface="+mn-ea"/>
              <a:cs typeface="+mn-cs"/>
            </a:rPr>
            <a:t>рабочих мест.</a:t>
          </a:r>
          <a:endParaRPr lang="ru-RU" sz="2300" b="1" kern="1200" noProof="0" dirty="0">
            <a:solidFill>
              <a:prstClr val="white"/>
            </a:solidFill>
            <a:latin typeface="Book Antiqua" panose="02040602050305030304" pitchFamily="18" charset="0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title="Group B heading"/>
        </a:ext>
      </dgm:extLst>
    </dgm:pt>
    <dgm:pt modelId="{C056AC5D-B04E-4376-A1CB-3EAB7BE5AF5B}" type="sibTrans" cxnId="{32AA6160-4426-4C4D-93AE-E2F474E37AD9}">
      <dgm:prSet/>
      <dgm:spPr/>
      <dgm:t>
        <a:bodyPr rtlCol="0"/>
        <a:lstStyle/>
        <a:p>
          <a:pPr rtl="0"/>
          <a:endParaRPr lang="en-US" b="1"/>
        </a:p>
      </dgm:t>
    </dgm:pt>
    <dgm:pt modelId="{5337D229-E330-4525-B0FA-14EC5A80604A}" type="parTrans" cxnId="{32AA6160-4426-4C4D-93AE-E2F474E37AD9}">
      <dgm:prSet/>
      <dgm:spPr/>
      <dgm:t>
        <a:bodyPr rtlCol="0"/>
        <a:lstStyle/>
        <a:p>
          <a:pPr rtl="0"/>
          <a:endParaRPr lang="en-US" b="1"/>
        </a:p>
      </dgm:t>
    </dgm:pt>
    <dgm:pt modelId="{BCF96205-0924-473A-AC28-51ADEE5482B5}">
      <dgm:prSet phldrT="[Text]"/>
      <dgm:spPr>
        <a:solidFill>
          <a:schemeClr val="accent1"/>
        </a:solidFill>
      </dgm:spPr>
      <dgm:t>
        <a:bodyPr rtlCol="0"/>
        <a:lstStyle/>
        <a:p>
          <a:pPr rtl="0"/>
          <a:r>
            <a:rPr lang="ru-RU" b="1" noProof="0" dirty="0">
              <a:latin typeface="Book Antiqua" panose="02040602050305030304" pitchFamily="18" charset="0"/>
            </a:rPr>
            <a:t>2. 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</a:rPr>
            <a:t>Благодаря взвешенной кредитной политике Фонда, риск портфеля на 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01.01.2026 г. 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</a:rPr>
            <a:t>составил 3,56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% (при нормативе не более 12%), а к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</a:rPr>
            <a:t>оэффициент списания равен 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0,01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</a:rPr>
            <a:t>% (при нормативе не более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 5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</a:rPr>
            <a:t>% ).</a:t>
          </a:r>
          <a:endParaRPr lang="ru-RU" b="1" noProof="0" dirty="0">
            <a:solidFill>
              <a:schemeClr val="bg1"/>
            </a:solidFill>
            <a:latin typeface="Book Antiqua" panose="02040602050305030304" pitchFamily="18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Group C heading"/>
        </a:ext>
      </dgm:extLst>
    </dgm:pt>
    <dgm:pt modelId="{18D4782F-A1FC-493F-839E-A3E3E2B6394F}" type="parTrans" cxnId="{2D63FE16-60E6-4F6E-BF4E-FA2D141CC306}">
      <dgm:prSet/>
      <dgm:spPr/>
      <dgm:t>
        <a:bodyPr/>
        <a:lstStyle/>
        <a:p>
          <a:endParaRPr lang="ru-RU"/>
        </a:p>
      </dgm:t>
    </dgm:pt>
    <dgm:pt modelId="{A8D684E9-A9F0-4707-88CC-FC2AD4AB6A49}" type="sibTrans" cxnId="{2D63FE16-60E6-4F6E-BF4E-FA2D141CC306}">
      <dgm:prSet/>
      <dgm:spPr/>
      <dgm:t>
        <a:bodyPr/>
        <a:lstStyle/>
        <a:p>
          <a:endParaRPr lang="ru-RU"/>
        </a:p>
      </dgm:t>
    </dgm:pt>
    <dgm:pt modelId="{CDD951FA-3BA3-438F-ACFB-64D2F5A36FB3}">
      <dgm:prSet phldrT="[Text]" custT="1"/>
      <dgm:spPr>
        <a:solidFill>
          <a:schemeClr val="accent2"/>
        </a:solidFill>
      </dgm:spPr>
      <dgm:t>
        <a:bodyPr rtlCol="0"/>
        <a:lstStyle/>
        <a:p>
          <a:pPr algn="just" rtl="0"/>
          <a:r>
            <a:rPr lang="ru-RU" sz="1800" b="1" dirty="0">
              <a:latin typeface="Book Antiqua" panose="02040602050305030304" pitchFamily="18" charset="0"/>
              <a:cs typeface="Calibri" panose="020F0502020204030204" pitchFamily="34" charset="0"/>
            </a:rPr>
            <a:t>3. </a:t>
          </a:r>
          <a:r>
            <a:rPr lang="ru-RU" sz="1800" b="1" dirty="0">
              <a:latin typeface="Book Antiqua" panose="02040602050305030304" pitchFamily="18" charset="0"/>
            </a:rPr>
            <a:t>Мероприятия по популяризации программы микрофинансирования способствовали поддержанию удельного веса субъектов предпринимательства, обратившихся за 2025 г. впервые в Фонд, на </a:t>
          </a:r>
          <a:r>
            <a:rPr lang="ru-RU" sz="1800" b="1" dirty="0">
              <a:solidFill>
                <a:schemeClr val="bg1"/>
              </a:solidFill>
              <a:latin typeface="Book Antiqua" panose="02040602050305030304" pitchFamily="18" charset="0"/>
            </a:rPr>
            <a:t>уровне 33,9%.</a:t>
          </a:r>
          <a:endParaRPr lang="ru-RU" sz="1800" b="1" noProof="0" dirty="0">
            <a:solidFill>
              <a:schemeClr val="bg1"/>
            </a:solidFill>
            <a:latin typeface="Book Antiqua" panose="02040602050305030304" pitchFamily="18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Group C heading"/>
        </a:ext>
      </dgm:extLst>
    </dgm:pt>
    <dgm:pt modelId="{1CC18639-F98D-4916-B761-BB719470176D}" type="parTrans" cxnId="{EB72B5DE-168C-45AA-A15D-1C78797F9DC8}">
      <dgm:prSet/>
      <dgm:spPr/>
      <dgm:t>
        <a:bodyPr/>
        <a:lstStyle/>
        <a:p>
          <a:endParaRPr lang="ru-RU"/>
        </a:p>
      </dgm:t>
    </dgm:pt>
    <dgm:pt modelId="{EA0223D7-5CE1-4BB8-9AC5-EDF8128AC0F3}" type="sibTrans" cxnId="{EB72B5DE-168C-45AA-A15D-1C78797F9DC8}">
      <dgm:prSet/>
      <dgm:spPr/>
      <dgm:t>
        <a:bodyPr/>
        <a:lstStyle/>
        <a:p>
          <a:endParaRPr lang="ru-RU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</dgm:pt>
    <dgm:pt modelId="{81203336-F3DE-4B3A-BCF4-0F68C23AC2BB}" type="pres">
      <dgm:prSet presAssocID="{3C67E77D-62FA-499D-B5E6-E79A091C5267}" presName="parentText" presStyleLbl="node1" presStyleIdx="0" presStyleCnt="3" custScaleY="34001" custLinFactY="-10475" custLinFactNeighborY="-100000">
        <dgm:presLayoutVars>
          <dgm:chMax val="0"/>
          <dgm:bulletEnabled val="1"/>
        </dgm:presLayoutVars>
      </dgm:prSet>
      <dgm:spPr/>
    </dgm:pt>
    <dgm:pt modelId="{59E06C8A-133B-4E93-ABC3-14544C96F0C7}" type="pres">
      <dgm:prSet presAssocID="{C056AC5D-B04E-4376-A1CB-3EAB7BE5AF5B}" presName="spacer" presStyleCnt="0"/>
      <dgm:spPr/>
    </dgm:pt>
    <dgm:pt modelId="{9D216CF5-2456-4F3A-80B8-3AFE5D8E6C91}" type="pres">
      <dgm:prSet presAssocID="{BCF96205-0924-473A-AC28-51ADEE5482B5}" presName="parentText" presStyleLbl="node1" presStyleIdx="1" presStyleCnt="3" custScaleY="65592" custLinFactNeighborX="793" custLinFactNeighborY="26640">
        <dgm:presLayoutVars>
          <dgm:chMax val="0"/>
          <dgm:bulletEnabled val="1"/>
        </dgm:presLayoutVars>
      </dgm:prSet>
      <dgm:spPr/>
    </dgm:pt>
    <dgm:pt modelId="{0FE0D7EC-BC86-4A27-BA0F-C9B4FB661132}" type="pres">
      <dgm:prSet presAssocID="{A8D684E9-A9F0-4707-88CC-FC2AD4AB6A49}" presName="spacer" presStyleCnt="0"/>
      <dgm:spPr/>
    </dgm:pt>
    <dgm:pt modelId="{EA0E8B3C-3A1D-4F10-A273-D43E73880DE3}" type="pres">
      <dgm:prSet presAssocID="{CDD951FA-3BA3-438F-ACFB-64D2F5A36FB3}" presName="parentText" presStyleLbl="node1" presStyleIdx="2" presStyleCnt="3" custScaleY="63238" custLinFactY="9263" custLinFactNeighborY="100000">
        <dgm:presLayoutVars>
          <dgm:chMax val="0"/>
          <dgm:bulletEnabled val="1"/>
        </dgm:presLayoutVars>
      </dgm:prSet>
      <dgm:spPr/>
    </dgm:pt>
  </dgm:ptLst>
  <dgm:cxnLst>
    <dgm:cxn modelId="{2D63FE16-60E6-4F6E-BF4E-FA2D141CC306}" srcId="{90119837-5B71-4D44-BB01-DB0B084933C8}" destId="{BCF96205-0924-473A-AC28-51ADEE5482B5}" srcOrd="1" destOrd="0" parTransId="{18D4782F-A1FC-493F-839E-A3E3E2B6394F}" sibTransId="{A8D684E9-A9F0-4707-88CC-FC2AD4AB6A49}"/>
    <dgm:cxn modelId="{32AA6160-4426-4C4D-93AE-E2F474E37AD9}" srcId="{90119837-5B71-4D44-BB01-DB0B084933C8}" destId="{3C67E77D-62FA-499D-B5E6-E79A091C5267}" srcOrd="0" destOrd="0" parTransId="{5337D229-E330-4525-B0FA-14EC5A80604A}" sibTransId="{C056AC5D-B04E-4376-A1CB-3EAB7BE5AF5B}"/>
    <dgm:cxn modelId="{CD8B5A88-067B-4323-9DF2-4CDE1172000E}" type="presOf" srcId="{3C67E77D-62FA-499D-B5E6-E79A091C5267}" destId="{81203336-F3DE-4B3A-BCF4-0F68C23AC2BB}" srcOrd="0" destOrd="0" presId="urn:microsoft.com/office/officeart/2005/8/layout/vList2"/>
    <dgm:cxn modelId="{1198B798-FD3F-417E-8919-BBF7F44A1F6A}" type="presOf" srcId="{90119837-5B71-4D44-BB01-DB0B084933C8}" destId="{ED5DCCC5-BCA8-4491-AA37-BAF153ECA184}" srcOrd="0" destOrd="0" presId="urn:microsoft.com/office/officeart/2005/8/layout/vList2"/>
    <dgm:cxn modelId="{4FA2D5AC-E3B4-46FE-970F-BBCE6CCC49ED}" type="presOf" srcId="{CDD951FA-3BA3-438F-ACFB-64D2F5A36FB3}" destId="{EA0E8B3C-3A1D-4F10-A273-D43E73880DE3}" srcOrd="0" destOrd="0" presId="urn:microsoft.com/office/officeart/2005/8/layout/vList2"/>
    <dgm:cxn modelId="{FB2163DA-A04D-46FA-9FD1-74DB6BCF0209}" type="presOf" srcId="{BCF96205-0924-473A-AC28-51ADEE5482B5}" destId="{9D216CF5-2456-4F3A-80B8-3AFE5D8E6C91}" srcOrd="0" destOrd="0" presId="urn:microsoft.com/office/officeart/2005/8/layout/vList2"/>
    <dgm:cxn modelId="{EB72B5DE-168C-45AA-A15D-1C78797F9DC8}" srcId="{90119837-5B71-4D44-BB01-DB0B084933C8}" destId="{CDD951FA-3BA3-438F-ACFB-64D2F5A36FB3}" srcOrd="2" destOrd="0" parTransId="{1CC18639-F98D-4916-B761-BB719470176D}" sibTransId="{EA0223D7-5CE1-4BB8-9AC5-EDF8128AC0F3}"/>
    <dgm:cxn modelId="{4CAB77B7-12F6-4A78-BD95-E5812056A1A3}" type="presParOf" srcId="{ED5DCCC5-BCA8-4491-AA37-BAF153ECA184}" destId="{81203336-F3DE-4B3A-BCF4-0F68C23AC2BB}" srcOrd="0" destOrd="0" presId="urn:microsoft.com/office/officeart/2005/8/layout/vList2"/>
    <dgm:cxn modelId="{3024B3F6-4401-444B-929C-AE9F63D10A20}" type="presParOf" srcId="{ED5DCCC5-BCA8-4491-AA37-BAF153ECA184}" destId="{59E06C8A-133B-4E93-ABC3-14544C96F0C7}" srcOrd="1" destOrd="0" presId="urn:microsoft.com/office/officeart/2005/8/layout/vList2"/>
    <dgm:cxn modelId="{F430534D-B8FF-40BE-9BBF-9288C72A828D}" type="presParOf" srcId="{ED5DCCC5-BCA8-4491-AA37-BAF153ECA184}" destId="{9D216CF5-2456-4F3A-80B8-3AFE5D8E6C91}" srcOrd="2" destOrd="0" presId="urn:microsoft.com/office/officeart/2005/8/layout/vList2"/>
    <dgm:cxn modelId="{03729543-5E16-4E1A-8ECD-0D2218B3A042}" type="presParOf" srcId="{ED5DCCC5-BCA8-4491-AA37-BAF153ECA184}" destId="{0FE0D7EC-BC86-4A27-BA0F-C9B4FB661132}" srcOrd="3" destOrd="0" presId="urn:microsoft.com/office/officeart/2005/8/layout/vList2"/>
    <dgm:cxn modelId="{A81DA62F-B20A-4EB4-8314-8736A41DC00A}" type="presParOf" srcId="{ED5DCCC5-BCA8-4491-AA37-BAF153ECA184}" destId="{EA0E8B3C-3A1D-4F10-A273-D43E73880DE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941ABA-E20E-42F5-9422-FB05B46D8B00}" type="doc">
      <dgm:prSet loTypeId="urn:microsoft.com/office/officeart/2005/8/layout/default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6A68A9E-C585-4FDD-A209-73BA50FD46FE}">
      <dgm:prSet phldrT="[Текст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Головной офис Фонда: </a:t>
          </a:r>
        </a:p>
        <a:p>
          <a:pPr>
            <a:buClrTx/>
            <a:buSzTx/>
            <a:buFontTx/>
            <a:buNone/>
          </a:pPr>
          <a:endParaRPr lang="ru-RU" altLang="ru-RU" sz="1600" b="1" dirty="0">
            <a:latin typeface="Cuprum" panose="02000506000000020004" pitchFamily="2" charset="0"/>
            <a:cs typeface="Times New Roman" pitchFamily="18" charset="0"/>
          </a:endParaRPr>
        </a:p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г. Ставрополь, ул. Пушкина, 25 а</a:t>
          </a:r>
        </a:p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тел: 8 (8652) 35-41-65, </a:t>
          </a:r>
        </a:p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тел: 8 (988) 099-94-62</a:t>
          </a:r>
        </a:p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тел: 8 800 100-80-26</a:t>
          </a:r>
          <a:endParaRPr lang="ru-RU" sz="1600" dirty="0"/>
        </a:p>
      </dgm:t>
    </dgm:pt>
    <dgm:pt modelId="{C0A36197-3459-46CD-B3B4-44177D7F4CF4}" type="parTrans" cxnId="{D69BF88E-833D-44CF-A63A-A64D2758B90D}">
      <dgm:prSet/>
      <dgm:spPr/>
      <dgm:t>
        <a:bodyPr/>
        <a:lstStyle/>
        <a:p>
          <a:endParaRPr lang="ru-RU"/>
        </a:p>
      </dgm:t>
    </dgm:pt>
    <dgm:pt modelId="{8AB0402F-1655-4490-BFE1-7C9312A17C2E}" type="sibTrans" cxnId="{D69BF88E-833D-44CF-A63A-A64D2758B90D}">
      <dgm:prSet/>
      <dgm:spPr/>
      <dgm:t>
        <a:bodyPr/>
        <a:lstStyle/>
        <a:p>
          <a:endParaRPr lang="ru-RU"/>
        </a:p>
      </dgm:t>
    </dgm:pt>
    <dgm:pt modelId="{C4DE2CBF-2E19-4E5C-8B85-32C2ED0D8723}">
      <dgm:prSet phldrT="[Текст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г. Буденновск, ул. Октябрьская, д.69"А"</a:t>
          </a:r>
        </a:p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тел: 8 (988) 702-14-77</a:t>
          </a:r>
          <a:endParaRPr lang="ru-RU" sz="1600" dirty="0"/>
        </a:p>
      </dgm:t>
    </dgm:pt>
    <dgm:pt modelId="{B060E863-CB4A-4FDA-98C3-0BE9CF8C401B}" type="parTrans" cxnId="{437177B4-7EBB-4AB5-A3B5-A22DC7060EA2}">
      <dgm:prSet/>
      <dgm:spPr/>
      <dgm:t>
        <a:bodyPr/>
        <a:lstStyle/>
        <a:p>
          <a:endParaRPr lang="ru-RU"/>
        </a:p>
      </dgm:t>
    </dgm:pt>
    <dgm:pt modelId="{C581E4D6-54B9-49C8-8B94-04E25FD4E860}" type="sibTrans" cxnId="{437177B4-7EBB-4AB5-A3B5-A22DC7060EA2}">
      <dgm:prSet/>
      <dgm:spPr/>
      <dgm:t>
        <a:bodyPr/>
        <a:lstStyle/>
        <a:p>
          <a:endParaRPr lang="ru-RU"/>
        </a:p>
      </dgm:t>
    </dgm:pt>
    <dgm:pt modelId="{4FE8C488-B67E-4794-9D8A-34BA34048C99}">
      <dgm:prSet phldrT="[Текст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г. Невинномысск, ул. Баумана, 21Д, 1 этаж (МФЦ)</a:t>
          </a:r>
        </a:p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тел: 8 (988) 860 84 14</a:t>
          </a:r>
          <a:endParaRPr lang="ru-RU" sz="1600" dirty="0"/>
        </a:p>
      </dgm:t>
    </dgm:pt>
    <dgm:pt modelId="{88AFB7AD-42ED-425B-9882-40A78E83C5EB}" type="parTrans" cxnId="{9F06BB4A-D01C-4720-A8C9-CCFB9C69DDAF}">
      <dgm:prSet/>
      <dgm:spPr/>
      <dgm:t>
        <a:bodyPr/>
        <a:lstStyle/>
        <a:p>
          <a:endParaRPr lang="ru-RU"/>
        </a:p>
      </dgm:t>
    </dgm:pt>
    <dgm:pt modelId="{4ED9B281-8EDD-4408-92C4-40FD0371234D}" type="sibTrans" cxnId="{9F06BB4A-D01C-4720-A8C9-CCFB9C69DDAF}">
      <dgm:prSet/>
      <dgm:spPr/>
      <dgm:t>
        <a:bodyPr/>
        <a:lstStyle/>
        <a:p>
          <a:endParaRPr lang="ru-RU"/>
        </a:p>
      </dgm:t>
    </dgm:pt>
    <dgm:pt modelId="{0761945D-E038-4941-8E70-E5CDA302BA18}">
      <dgm:prSet custT="1"/>
      <dgm:spPr/>
      <dgm:t>
        <a:bodyPr/>
        <a:lstStyle/>
        <a:p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г. Благодарный, ул. Ленина, дом 184</a:t>
          </a:r>
        </a:p>
        <a:p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тел: 8 (988) 700-02-16</a:t>
          </a:r>
        </a:p>
      </dgm:t>
    </dgm:pt>
    <dgm:pt modelId="{1AFB1AE7-8CC6-4F8F-A6F2-E5263122D2C5}" type="parTrans" cxnId="{22CC2377-834B-49C1-AE66-A6481C5D491A}">
      <dgm:prSet/>
      <dgm:spPr/>
      <dgm:t>
        <a:bodyPr/>
        <a:lstStyle/>
        <a:p>
          <a:endParaRPr lang="ru-RU"/>
        </a:p>
      </dgm:t>
    </dgm:pt>
    <dgm:pt modelId="{7239350F-0846-49B2-A0FC-A312D396121C}" type="sibTrans" cxnId="{22CC2377-834B-49C1-AE66-A6481C5D491A}">
      <dgm:prSet/>
      <dgm:spPr/>
      <dgm:t>
        <a:bodyPr/>
        <a:lstStyle/>
        <a:p>
          <a:endParaRPr lang="ru-RU"/>
        </a:p>
      </dgm:t>
    </dgm:pt>
    <dgm:pt modelId="{090C2932-42AA-4B1F-B62F-AC473BB005E3}">
      <dgm:prSet phldrT="[Текст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с. Красногвардейское, ул. </a:t>
          </a:r>
          <a:r>
            <a:rPr lang="ru-RU" sz="1600" b="0" i="0" dirty="0">
              <a:latin typeface="Cuprum" panose="02000506000000020004" pitchFamily="2" charset="0"/>
            </a:rPr>
            <a:t>Октябрьская, 39/1, помещение 13</a:t>
          </a:r>
          <a:endParaRPr lang="ru-RU" altLang="ru-RU" sz="1600" b="1" dirty="0">
            <a:latin typeface="Cuprum" panose="02000506000000020004" pitchFamily="2" charset="0"/>
            <a:cs typeface="Times New Roman" pitchFamily="18" charset="0"/>
          </a:endParaRPr>
        </a:p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тел: 8 (918) 740-03-42</a:t>
          </a:r>
          <a:endParaRPr lang="ru-RU" sz="1600" dirty="0"/>
        </a:p>
      </dgm:t>
    </dgm:pt>
    <dgm:pt modelId="{5E2B8259-5867-4C0A-BAD7-6BFE56A2F361}" type="parTrans" cxnId="{92E76190-19B9-466E-9B09-1810470B0CFE}">
      <dgm:prSet/>
      <dgm:spPr/>
      <dgm:t>
        <a:bodyPr/>
        <a:lstStyle/>
        <a:p>
          <a:endParaRPr lang="ru-RU"/>
        </a:p>
      </dgm:t>
    </dgm:pt>
    <dgm:pt modelId="{4C17EE4D-70B7-4632-BE9C-450887BAD015}" type="sibTrans" cxnId="{92E76190-19B9-466E-9B09-1810470B0CFE}">
      <dgm:prSet/>
      <dgm:spPr/>
      <dgm:t>
        <a:bodyPr/>
        <a:lstStyle/>
        <a:p>
          <a:endParaRPr lang="ru-RU"/>
        </a:p>
      </dgm:t>
    </dgm:pt>
    <dgm:pt modelId="{A751DB85-6378-40A2-86A4-086E546FDD5B}" type="pres">
      <dgm:prSet presAssocID="{08941ABA-E20E-42F5-9422-FB05B46D8B00}" presName="diagram" presStyleCnt="0">
        <dgm:presLayoutVars>
          <dgm:dir/>
          <dgm:resizeHandles val="exact"/>
        </dgm:presLayoutVars>
      </dgm:prSet>
      <dgm:spPr/>
    </dgm:pt>
    <dgm:pt modelId="{4530886E-A3F2-4C93-A7BD-64929FE88E62}" type="pres">
      <dgm:prSet presAssocID="{26A68A9E-C585-4FDD-A209-73BA50FD46FE}" presName="node" presStyleLbl="node1" presStyleIdx="0" presStyleCnt="5" custScaleX="120017" custScaleY="151707" custLinFactNeighborX="-26905" custLinFactNeighborY="57186">
        <dgm:presLayoutVars>
          <dgm:bulletEnabled val="1"/>
        </dgm:presLayoutVars>
      </dgm:prSet>
      <dgm:spPr/>
    </dgm:pt>
    <dgm:pt modelId="{6C77C9A2-6C1E-4168-AEB1-2D19A20C9A37}" type="pres">
      <dgm:prSet presAssocID="{8AB0402F-1655-4490-BFE1-7C9312A17C2E}" presName="sibTrans" presStyleCnt="0"/>
      <dgm:spPr/>
    </dgm:pt>
    <dgm:pt modelId="{11445BAF-0932-4A10-A64F-9AD62300CD5A}" type="pres">
      <dgm:prSet presAssocID="{C4DE2CBF-2E19-4E5C-8B85-32C2ED0D8723}" presName="node" presStyleLbl="node1" presStyleIdx="1" presStyleCnt="5" custScaleY="63945" custLinFactNeighborX="8133" custLinFactNeighborY="-44103">
        <dgm:presLayoutVars>
          <dgm:bulletEnabled val="1"/>
        </dgm:presLayoutVars>
      </dgm:prSet>
      <dgm:spPr/>
    </dgm:pt>
    <dgm:pt modelId="{F8AF8DBE-9DF1-45DC-8825-D278C42B033A}" type="pres">
      <dgm:prSet presAssocID="{C581E4D6-54B9-49C8-8B94-04E25FD4E860}" presName="sibTrans" presStyleCnt="0"/>
      <dgm:spPr/>
    </dgm:pt>
    <dgm:pt modelId="{A15127F0-3F02-4A53-8E42-C0E50552E56D}" type="pres">
      <dgm:prSet presAssocID="{4FE8C488-B67E-4794-9D8A-34BA34048C99}" presName="node" presStyleLbl="node1" presStyleIdx="2" presStyleCnt="5" custScaleY="73366" custLinFactX="28142" custLinFactNeighborX="100000" custLinFactNeighborY="-98684">
        <dgm:presLayoutVars>
          <dgm:bulletEnabled val="1"/>
        </dgm:presLayoutVars>
      </dgm:prSet>
      <dgm:spPr/>
    </dgm:pt>
    <dgm:pt modelId="{642130E4-3B13-44CE-B1F5-868CE9887A81}" type="pres">
      <dgm:prSet presAssocID="{4ED9B281-8EDD-4408-92C4-40FD0371234D}" presName="sibTrans" presStyleCnt="0"/>
      <dgm:spPr/>
    </dgm:pt>
    <dgm:pt modelId="{F7669FEE-4516-48A6-A3B1-BD53BDE6B321}" type="pres">
      <dgm:prSet presAssocID="{0761945D-E038-4941-8E70-E5CDA302BA18}" presName="node" presStyleLbl="node1" presStyleIdx="3" presStyleCnt="5" custScaleY="64222" custLinFactNeighborX="18142" custLinFactNeighborY="-28231">
        <dgm:presLayoutVars>
          <dgm:bulletEnabled val="1"/>
        </dgm:presLayoutVars>
      </dgm:prSet>
      <dgm:spPr/>
    </dgm:pt>
    <dgm:pt modelId="{D711E61D-CF38-4887-82A1-9317C5B7AC45}" type="pres">
      <dgm:prSet presAssocID="{7239350F-0846-49B2-A0FC-A312D396121C}" presName="sibTrans" presStyleCnt="0"/>
      <dgm:spPr/>
    </dgm:pt>
    <dgm:pt modelId="{3DC1CB71-04CD-4C57-9E76-132B9BC70ACF}" type="pres">
      <dgm:prSet presAssocID="{090C2932-42AA-4B1F-B62F-AC473BB005E3}" presName="node" presStyleLbl="node1" presStyleIdx="4" presStyleCnt="5" custScaleY="76232" custLinFactNeighborX="73142" custLinFactNeighborY="-47002">
        <dgm:presLayoutVars>
          <dgm:bulletEnabled val="1"/>
        </dgm:presLayoutVars>
      </dgm:prSet>
      <dgm:spPr/>
    </dgm:pt>
  </dgm:ptLst>
  <dgm:cxnLst>
    <dgm:cxn modelId="{42D95135-48EC-46F7-AEF5-FB09BF16C147}" type="presOf" srcId="{0761945D-E038-4941-8E70-E5CDA302BA18}" destId="{F7669FEE-4516-48A6-A3B1-BD53BDE6B321}" srcOrd="0" destOrd="0" presId="urn:microsoft.com/office/officeart/2005/8/layout/default"/>
    <dgm:cxn modelId="{9F06BB4A-D01C-4720-A8C9-CCFB9C69DDAF}" srcId="{08941ABA-E20E-42F5-9422-FB05B46D8B00}" destId="{4FE8C488-B67E-4794-9D8A-34BA34048C99}" srcOrd="2" destOrd="0" parTransId="{88AFB7AD-42ED-425B-9882-40A78E83C5EB}" sibTransId="{4ED9B281-8EDD-4408-92C4-40FD0371234D}"/>
    <dgm:cxn modelId="{BFE8AC71-471A-43FE-8DA3-8EDA9EDD6431}" type="presOf" srcId="{26A68A9E-C585-4FDD-A209-73BA50FD46FE}" destId="{4530886E-A3F2-4C93-A7BD-64929FE88E62}" srcOrd="0" destOrd="0" presId="urn:microsoft.com/office/officeart/2005/8/layout/default"/>
    <dgm:cxn modelId="{22CC2377-834B-49C1-AE66-A6481C5D491A}" srcId="{08941ABA-E20E-42F5-9422-FB05B46D8B00}" destId="{0761945D-E038-4941-8E70-E5CDA302BA18}" srcOrd="3" destOrd="0" parTransId="{1AFB1AE7-8CC6-4F8F-A6F2-E5263122D2C5}" sibTransId="{7239350F-0846-49B2-A0FC-A312D396121C}"/>
    <dgm:cxn modelId="{B3FD9E7E-052B-4BE8-B635-7369D015B401}" type="presOf" srcId="{4FE8C488-B67E-4794-9D8A-34BA34048C99}" destId="{A15127F0-3F02-4A53-8E42-C0E50552E56D}" srcOrd="0" destOrd="0" presId="urn:microsoft.com/office/officeart/2005/8/layout/default"/>
    <dgm:cxn modelId="{D69BF88E-833D-44CF-A63A-A64D2758B90D}" srcId="{08941ABA-E20E-42F5-9422-FB05B46D8B00}" destId="{26A68A9E-C585-4FDD-A209-73BA50FD46FE}" srcOrd="0" destOrd="0" parTransId="{C0A36197-3459-46CD-B3B4-44177D7F4CF4}" sibTransId="{8AB0402F-1655-4490-BFE1-7C9312A17C2E}"/>
    <dgm:cxn modelId="{92E76190-19B9-466E-9B09-1810470B0CFE}" srcId="{08941ABA-E20E-42F5-9422-FB05B46D8B00}" destId="{090C2932-42AA-4B1F-B62F-AC473BB005E3}" srcOrd="4" destOrd="0" parTransId="{5E2B8259-5867-4C0A-BAD7-6BFE56A2F361}" sibTransId="{4C17EE4D-70B7-4632-BE9C-450887BAD015}"/>
    <dgm:cxn modelId="{F3973991-8FEE-4499-BAD3-BA517DC2A968}" type="presOf" srcId="{C4DE2CBF-2E19-4E5C-8B85-32C2ED0D8723}" destId="{11445BAF-0932-4A10-A64F-9AD62300CD5A}" srcOrd="0" destOrd="0" presId="urn:microsoft.com/office/officeart/2005/8/layout/default"/>
    <dgm:cxn modelId="{437177B4-7EBB-4AB5-A3B5-A22DC7060EA2}" srcId="{08941ABA-E20E-42F5-9422-FB05B46D8B00}" destId="{C4DE2CBF-2E19-4E5C-8B85-32C2ED0D8723}" srcOrd="1" destOrd="0" parTransId="{B060E863-CB4A-4FDA-98C3-0BE9CF8C401B}" sibTransId="{C581E4D6-54B9-49C8-8B94-04E25FD4E860}"/>
    <dgm:cxn modelId="{6F55C0E2-EE4D-4619-B6C4-08E07F5C034C}" type="presOf" srcId="{090C2932-42AA-4B1F-B62F-AC473BB005E3}" destId="{3DC1CB71-04CD-4C57-9E76-132B9BC70ACF}" srcOrd="0" destOrd="0" presId="urn:microsoft.com/office/officeart/2005/8/layout/default"/>
    <dgm:cxn modelId="{2546FDF0-CA8C-4AB6-BE57-8744DA17F45D}" type="presOf" srcId="{08941ABA-E20E-42F5-9422-FB05B46D8B00}" destId="{A751DB85-6378-40A2-86A4-086E546FDD5B}" srcOrd="0" destOrd="0" presId="urn:microsoft.com/office/officeart/2005/8/layout/default"/>
    <dgm:cxn modelId="{F153FE4B-CE7A-4A3C-8C39-40B010725AAE}" type="presParOf" srcId="{A751DB85-6378-40A2-86A4-086E546FDD5B}" destId="{4530886E-A3F2-4C93-A7BD-64929FE88E62}" srcOrd="0" destOrd="0" presId="urn:microsoft.com/office/officeart/2005/8/layout/default"/>
    <dgm:cxn modelId="{128620DE-1FD5-44DC-BA8A-7395269BE255}" type="presParOf" srcId="{A751DB85-6378-40A2-86A4-086E546FDD5B}" destId="{6C77C9A2-6C1E-4168-AEB1-2D19A20C9A37}" srcOrd="1" destOrd="0" presId="urn:microsoft.com/office/officeart/2005/8/layout/default"/>
    <dgm:cxn modelId="{C17D261B-0788-46D1-9DE4-3562EDB27468}" type="presParOf" srcId="{A751DB85-6378-40A2-86A4-086E546FDD5B}" destId="{11445BAF-0932-4A10-A64F-9AD62300CD5A}" srcOrd="2" destOrd="0" presId="urn:microsoft.com/office/officeart/2005/8/layout/default"/>
    <dgm:cxn modelId="{CA27DE96-9F5E-4E1D-9378-96026465D35E}" type="presParOf" srcId="{A751DB85-6378-40A2-86A4-086E546FDD5B}" destId="{F8AF8DBE-9DF1-45DC-8825-D278C42B033A}" srcOrd="3" destOrd="0" presId="urn:microsoft.com/office/officeart/2005/8/layout/default"/>
    <dgm:cxn modelId="{8C312DFD-12DF-4805-82B9-119657D09C6E}" type="presParOf" srcId="{A751DB85-6378-40A2-86A4-086E546FDD5B}" destId="{A15127F0-3F02-4A53-8E42-C0E50552E56D}" srcOrd="4" destOrd="0" presId="urn:microsoft.com/office/officeart/2005/8/layout/default"/>
    <dgm:cxn modelId="{52F3BFFE-DC8B-4E12-AF1A-516DB1B3F18F}" type="presParOf" srcId="{A751DB85-6378-40A2-86A4-086E546FDD5B}" destId="{642130E4-3B13-44CE-B1F5-868CE9887A81}" srcOrd="5" destOrd="0" presId="urn:microsoft.com/office/officeart/2005/8/layout/default"/>
    <dgm:cxn modelId="{BAD1FCCE-9F82-4655-83A6-95B1EC1FBB5B}" type="presParOf" srcId="{A751DB85-6378-40A2-86A4-086E546FDD5B}" destId="{F7669FEE-4516-48A6-A3B1-BD53BDE6B321}" srcOrd="6" destOrd="0" presId="urn:microsoft.com/office/officeart/2005/8/layout/default"/>
    <dgm:cxn modelId="{84BDE3FF-B3AD-4F8C-97B1-368EB722008F}" type="presParOf" srcId="{A751DB85-6378-40A2-86A4-086E546FDD5B}" destId="{D711E61D-CF38-4887-82A1-9317C5B7AC45}" srcOrd="7" destOrd="0" presId="urn:microsoft.com/office/officeart/2005/8/layout/default"/>
    <dgm:cxn modelId="{4508F7A1-4A11-479C-A0A5-0294A899E3D9}" type="presParOf" srcId="{A751DB85-6378-40A2-86A4-086E546FDD5B}" destId="{3DC1CB71-04CD-4C57-9E76-132B9BC70ACF}" srcOrd="8" destOrd="0" presId="urn:microsoft.com/office/officeart/2005/8/layout/default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03336-F3DE-4B3A-BCF4-0F68C23AC2BB}">
      <dsp:nvSpPr>
        <dsp:cNvPr id="0" name=""/>
        <dsp:cNvSpPr/>
      </dsp:nvSpPr>
      <dsp:spPr>
        <a:xfrm>
          <a:off x="0" y="0"/>
          <a:ext cx="8208912" cy="1137604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rtlCol="0" anchor="ctr" anchorCtr="0">
          <a:noAutofit/>
        </a:bodyPr>
        <a:lstStyle/>
        <a:p>
          <a:pPr marL="0" lvl="0" indent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prstClr val="white"/>
              </a:solidFill>
              <a:latin typeface="Book Antiqua" panose="02040602050305030304" pitchFamily="18" charset="0"/>
              <a:ea typeface="+mn-ea"/>
              <a:cs typeface="+mn-cs"/>
            </a:rPr>
            <a:t>1. Микрозаймами, выданными за 2025 г., сохранено - </a:t>
          </a:r>
          <a:r>
            <a:rPr lang="ru-RU" sz="2300" b="1" kern="1200" dirty="0">
              <a:solidFill>
                <a:schemeClr val="bg1"/>
              </a:solidFill>
              <a:latin typeface="Book Antiqua" panose="02040602050305030304" pitchFamily="18" charset="0"/>
              <a:ea typeface="+mn-ea"/>
              <a:cs typeface="+mn-cs"/>
            </a:rPr>
            <a:t>1749</a:t>
          </a:r>
          <a:r>
            <a:rPr lang="ru-RU" sz="2300" b="1" kern="1200" dirty="0">
              <a:solidFill>
                <a:srgbClr val="FF0000"/>
              </a:solidFill>
              <a:latin typeface="Book Antiqua" panose="02040602050305030304" pitchFamily="18" charset="0"/>
              <a:ea typeface="+mn-ea"/>
              <a:cs typeface="+mn-cs"/>
            </a:rPr>
            <a:t> </a:t>
          </a:r>
          <a:r>
            <a:rPr lang="ru-RU" sz="2300" b="1" kern="1200" dirty="0">
              <a:solidFill>
                <a:prstClr val="white"/>
              </a:solidFill>
              <a:latin typeface="Book Antiqua" panose="02040602050305030304" pitchFamily="18" charset="0"/>
              <a:ea typeface="+mn-ea"/>
              <a:cs typeface="+mn-cs"/>
            </a:rPr>
            <a:t>рабочих мест.</a:t>
          </a:r>
          <a:endParaRPr lang="ru-RU" sz="2300" b="1" kern="1200" noProof="0" dirty="0">
            <a:solidFill>
              <a:prstClr val="white"/>
            </a:solidFill>
            <a:latin typeface="Book Antiqua" panose="02040602050305030304" pitchFamily="18" charset="0"/>
            <a:ea typeface="+mn-ea"/>
            <a:cs typeface="+mn-cs"/>
          </a:endParaRPr>
        </a:p>
      </dsp:txBody>
      <dsp:txXfrm>
        <a:off x="55533" y="55533"/>
        <a:ext cx="8097846" cy="1026538"/>
      </dsp:txXfrm>
    </dsp:sp>
    <dsp:sp modelId="{9D216CF5-2456-4F3A-80B8-3AFE5D8E6C91}">
      <dsp:nvSpPr>
        <dsp:cNvPr id="0" name=""/>
        <dsp:cNvSpPr/>
      </dsp:nvSpPr>
      <dsp:spPr>
        <a:xfrm>
          <a:off x="0" y="1259158"/>
          <a:ext cx="8208912" cy="2194575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rtlCol="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noProof="0" dirty="0">
              <a:latin typeface="Book Antiqua" panose="02040602050305030304" pitchFamily="18" charset="0"/>
            </a:rPr>
            <a:t>2. </a:t>
          </a:r>
          <a:r>
            <a:rPr lang="ru-RU" sz="2500" b="1" kern="1200" dirty="0">
              <a:solidFill>
                <a:schemeClr val="bg1"/>
              </a:solidFill>
              <a:latin typeface="Book Antiqua" panose="02040602050305030304" pitchFamily="18" charset="0"/>
            </a:rPr>
            <a:t>Благодаря взвешенной кредитной политике Фонда, риск портфеля на </a:t>
          </a:r>
          <a:r>
            <a:rPr lang="ru-RU" sz="2500" b="1" kern="1200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01.01.2026 г. </a:t>
          </a:r>
          <a:r>
            <a:rPr lang="ru-RU" sz="2500" b="1" kern="1200" dirty="0">
              <a:solidFill>
                <a:schemeClr val="bg1"/>
              </a:solidFill>
              <a:latin typeface="Book Antiqua" panose="02040602050305030304" pitchFamily="18" charset="0"/>
            </a:rPr>
            <a:t>составил 3,56</a:t>
          </a:r>
          <a:r>
            <a:rPr lang="ru-RU" sz="2500" b="1" kern="1200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% (при нормативе не более 12%), а к</a:t>
          </a:r>
          <a:r>
            <a:rPr lang="ru-RU" sz="2500" b="1" kern="1200" dirty="0">
              <a:solidFill>
                <a:schemeClr val="bg1"/>
              </a:solidFill>
              <a:latin typeface="Book Antiqua" panose="02040602050305030304" pitchFamily="18" charset="0"/>
            </a:rPr>
            <a:t>оэффициент списания равен </a:t>
          </a:r>
          <a:r>
            <a:rPr lang="ru-RU" sz="2500" b="1" kern="1200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0,01</a:t>
          </a:r>
          <a:r>
            <a:rPr lang="ru-RU" sz="2500" b="1" kern="1200" dirty="0">
              <a:solidFill>
                <a:schemeClr val="bg1"/>
              </a:solidFill>
              <a:latin typeface="Book Antiqua" panose="02040602050305030304" pitchFamily="18" charset="0"/>
            </a:rPr>
            <a:t>% (при нормативе не более</a:t>
          </a:r>
          <a:r>
            <a:rPr lang="ru-RU" sz="2500" b="1" kern="1200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 5</a:t>
          </a:r>
          <a:r>
            <a:rPr lang="ru-RU" sz="2500" b="1" kern="1200" dirty="0">
              <a:solidFill>
                <a:schemeClr val="bg1"/>
              </a:solidFill>
              <a:latin typeface="Book Antiqua" panose="02040602050305030304" pitchFamily="18" charset="0"/>
            </a:rPr>
            <a:t>% ).</a:t>
          </a:r>
          <a:endParaRPr lang="ru-RU" sz="2500" b="1" kern="1200" noProof="0" dirty="0">
            <a:solidFill>
              <a:schemeClr val="bg1"/>
            </a:solidFill>
            <a:latin typeface="Book Antiqua" panose="02040602050305030304" pitchFamily="18" charset="0"/>
            <a:cs typeface="Calibri" panose="020F0502020204030204" pitchFamily="34" charset="0"/>
          </a:endParaRPr>
        </a:p>
      </dsp:txBody>
      <dsp:txXfrm>
        <a:off x="107130" y="1366288"/>
        <a:ext cx="7994652" cy="1980315"/>
      </dsp:txXfrm>
    </dsp:sp>
    <dsp:sp modelId="{EA0E8B3C-3A1D-4F10-A273-D43E73880DE3}">
      <dsp:nvSpPr>
        <dsp:cNvPr id="0" name=""/>
        <dsp:cNvSpPr/>
      </dsp:nvSpPr>
      <dsp:spPr>
        <a:xfrm>
          <a:off x="0" y="3524650"/>
          <a:ext cx="8208912" cy="2115815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Book Antiqua" panose="02040602050305030304" pitchFamily="18" charset="0"/>
              <a:cs typeface="Calibri" panose="020F0502020204030204" pitchFamily="34" charset="0"/>
            </a:rPr>
            <a:t>3. </a:t>
          </a:r>
          <a:r>
            <a:rPr lang="ru-RU" sz="1800" b="1" kern="1200" dirty="0">
              <a:latin typeface="Book Antiqua" panose="02040602050305030304" pitchFamily="18" charset="0"/>
            </a:rPr>
            <a:t>Мероприятия по популяризации программы микрофинансирования способствовали поддержанию удельного веса субъектов предпринимательства, обратившихся за 2025 г. впервые в Фонд, на </a:t>
          </a:r>
          <a:r>
            <a:rPr lang="ru-RU" sz="1800" b="1" kern="1200" dirty="0">
              <a:solidFill>
                <a:schemeClr val="bg1"/>
              </a:solidFill>
              <a:latin typeface="Book Antiqua" panose="02040602050305030304" pitchFamily="18" charset="0"/>
            </a:rPr>
            <a:t>уровне 33,9%.</a:t>
          </a:r>
          <a:endParaRPr lang="ru-RU" sz="1800" b="1" kern="1200" noProof="0" dirty="0">
            <a:solidFill>
              <a:schemeClr val="bg1"/>
            </a:solidFill>
            <a:latin typeface="Book Antiqua" panose="02040602050305030304" pitchFamily="18" charset="0"/>
            <a:cs typeface="Calibri" panose="020F0502020204030204" pitchFamily="34" charset="0"/>
          </a:endParaRPr>
        </a:p>
      </dsp:txBody>
      <dsp:txXfrm>
        <a:off x="103286" y="3627936"/>
        <a:ext cx="8002340" cy="19092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0886E-A3F2-4C93-A7BD-64929FE88E62}">
      <dsp:nvSpPr>
        <dsp:cNvPr id="0" name=""/>
        <dsp:cNvSpPr/>
      </dsp:nvSpPr>
      <dsp:spPr>
        <a:xfrm>
          <a:off x="144021" y="991795"/>
          <a:ext cx="3455716" cy="262091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Головной офис Фонда: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ru-RU" altLang="ru-RU" sz="1600" b="1" kern="1200" dirty="0">
            <a:latin typeface="Cuprum" panose="02000506000000020004" pitchFamily="2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г. Ставрополь, ул. Пушкина, 25 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(8652) 35-41-65,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(988) 099-94-62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8 800 100-80-26</a:t>
          </a:r>
          <a:endParaRPr lang="ru-RU" sz="1600" kern="1200" dirty="0"/>
        </a:p>
      </dsp:txBody>
      <dsp:txXfrm>
        <a:off x="144021" y="991795"/>
        <a:ext cx="3455716" cy="2620910"/>
      </dsp:txXfrm>
    </dsp:sp>
    <dsp:sp modelId="{11445BAF-0932-4A10-A64F-9AD62300CD5A}">
      <dsp:nvSpPr>
        <dsp:cNvPr id="0" name=""/>
        <dsp:cNvSpPr/>
      </dsp:nvSpPr>
      <dsp:spPr>
        <a:xfrm>
          <a:off x="4896542" y="7"/>
          <a:ext cx="2879356" cy="11047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г. Буденновск, ул. Октябрьская, д.69"А"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(988) 702-14-77</a:t>
          </a:r>
          <a:endParaRPr lang="ru-RU" sz="1600" kern="1200" dirty="0"/>
        </a:p>
      </dsp:txBody>
      <dsp:txXfrm>
        <a:off x="4896542" y="7"/>
        <a:ext cx="2879356" cy="1104722"/>
      </dsp:txXfrm>
    </dsp:sp>
    <dsp:sp modelId="{A15127F0-3F02-4A53-8E42-C0E50552E56D}">
      <dsp:nvSpPr>
        <dsp:cNvPr id="0" name=""/>
        <dsp:cNvSpPr/>
      </dsp:nvSpPr>
      <dsp:spPr>
        <a:xfrm>
          <a:off x="4896556" y="1207810"/>
          <a:ext cx="2879356" cy="126748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г. Невинномысск, ул. Баумана, 21Д, 1 этаж (МФЦ)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(988) 860 84 14</a:t>
          </a:r>
          <a:endParaRPr lang="ru-RU" sz="1600" kern="1200" dirty="0"/>
        </a:p>
      </dsp:txBody>
      <dsp:txXfrm>
        <a:off x="4896556" y="1207810"/>
        <a:ext cx="2879356" cy="1267480"/>
      </dsp:txXfrm>
    </dsp:sp>
    <dsp:sp modelId="{F7669FEE-4516-48A6-A3B1-BD53BDE6B321}">
      <dsp:nvSpPr>
        <dsp:cNvPr id="0" name=""/>
        <dsp:cNvSpPr/>
      </dsp:nvSpPr>
      <dsp:spPr>
        <a:xfrm>
          <a:off x="4896556" y="2503952"/>
          <a:ext cx="2879356" cy="11095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г. Благодарный, ул. Ленина, дом 184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(988) 700-02-16</a:t>
          </a:r>
        </a:p>
      </dsp:txBody>
      <dsp:txXfrm>
        <a:off x="4896556" y="2503952"/>
        <a:ext cx="2879356" cy="1109508"/>
      </dsp:txXfrm>
    </dsp:sp>
    <dsp:sp modelId="{3DC1CB71-04CD-4C57-9E76-132B9BC70ACF}">
      <dsp:nvSpPr>
        <dsp:cNvPr id="0" name=""/>
        <dsp:cNvSpPr/>
      </dsp:nvSpPr>
      <dsp:spPr>
        <a:xfrm>
          <a:off x="4896556" y="3656092"/>
          <a:ext cx="2879356" cy="131699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с. Красногвардейское, ул. </a:t>
          </a:r>
          <a:r>
            <a:rPr lang="ru-RU" sz="1600" b="0" i="0" kern="1200" dirty="0">
              <a:latin typeface="Cuprum" panose="02000506000000020004" pitchFamily="2" charset="0"/>
            </a:rPr>
            <a:t>Октябрьская, 39/1, помещение 13</a:t>
          </a:r>
          <a:endParaRPr lang="ru-RU" altLang="ru-RU" sz="1600" b="1" kern="1200" dirty="0">
            <a:latin typeface="Cuprum" panose="02000506000000020004" pitchFamily="2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(918) 740-03-42</a:t>
          </a:r>
          <a:endParaRPr lang="ru-RU" sz="1600" kern="1200" dirty="0"/>
        </a:p>
      </dsp:txBody>
      <dsp:txXfrm>
        <a:off x="4896556" y="3656092"/>
        <a:ext cx="2879356" cy="1316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0365C73-270C-4AFB-A124-BD2E4375252C}" type="datetime1">
              <a:rPr lang="ru-RU" smtClean="0"/>
              <a:t>25.03.2026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49F85-3216-4596-B44B-827FE6DFDEFE}" type="datetime1">
              <a:rPr lang="ru-RU" smtClean="0"/>
              <a:pPr/>
              <a:t>25.03.2026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95049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11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32207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12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8808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479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02010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649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909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680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23346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39687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10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40038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згляд вверх на облака и голубое небо из двора-колодца, образованного зданиями со стеклянными фасадами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6173" y="3"/>
            <a:ext cx="5487829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129" y="685806"/>
            <a:ext cx="2972574" cy="4724399"/>
          </a:xfrm>
        </p:spPr>
        <p:txBody>
          <a:bodyPr rtlCol="0">
            <a:normAutofit/>
          </a:bodyPr>
          <a:lstStyle>
            <a:lvl1pPr>
              <a:defRPr sz="2701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6129" y="5410200"/>
            <a:ext cx="2972574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tx1"/>
                </a:solidFill>
              </a:defRPr>
            </a:lvl1pPr>
            <a:lvl2pPr marL="257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6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BB2B9E-2F8E-4635-AD7A-EB57B20F54A9}" type="datetime1">
              <a:rPr lang="ru-RU" noProof="0" smtClean="0"/>
              <a:t>25.03.2026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A66E2-1990-44F0-A7C2-CC10213F1703}" type="datetime1">
              <a:rPr lang="ru-RU" noProof="0" smtClean="0"/>
              <a:t>25.03.2026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16070" y="685800"/>
            <a:ext cx="971804" cy="54864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130" y="685800"/>
            <a:ext cx="7107541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8DE717-09BD-42BB-B75A-8F22795CF2ED}" type="datetime1">
              <a:rPr lang="ru-RU" noProof="0" smtClean="0"/>
              <a:t>25.03.2026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E463C-21EB-4053-92F0-C9BD8EF7245D}" type="datetimeFigureOut">
              <a:rPr lang="ru-RU" smtClean="0"/>
              <a:pPr>
                <a:defRPr/>
              </a:pPr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C0916-3D01-46AA-BE07-DBB38F2ED16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13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B36507-FF1E-45BD-9A6D-B3BC2CB70614}" type="datetimeFigureOut">
              <a:rPr lang="ru-RU" smtClean="0"/>
              <a:pPr>
                <a:defRPr/>
              </a:pPr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65D66-85B6-4678-AA79-0DF8313DC66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9594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C82ABD-514F-492F-A021-43DC3409A501}" type="datetimeFigureOut">
              <a:rPr lang="ru-RU" smtClean="0"/>
              <a:pPr>
                <a:defRPr/>
              </a:pPr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683C5-4088-4136-B8D7-5A2E5AC174A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5605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198891-7FB9-4FBF-9D7B-40E7D17D343C}" type="datetime1">
              <a:rPr lang="ru-RU" noProof="0" smtClean="0"/>
              <a:t>25.03.2026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9505004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C91257-6BCC-49A4-9544-26709A69A2D6}" type="datetimeFigureOut">
              <a:rPr lang="ru-RU" smtClean="0"/>
              <a:pPr>
                <a:defRPr/>
              </a:pPr>
              <a:t>25.03.2026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88262-1D9D-4CD5-84DF-45D45ADBE99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5413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7CF650-791F-47CE-BBE8-B79CBF637B7A}" type="datetimeFigureOut">
              <a:rPr lang="ru-RU" smtClean="0"/>
              <a:pPr>
                <a:defRPr/>
              </a:pPr>
              <a:t>25.03.2026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87D6D-8FBB-43A6-96FA-9B6C29BA373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8776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38EC51-C5A7-45EB-906A-7B52FBA0AC75}" type="datetimeFigureOut">
              <a:rPr lang="ru-RU" smtClean="0"/>
              <a:pPr>
                <a:defRPr/>
              </a:pPr>
              <a:t>25.03.2026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FFB1C-BEFC-4BE6-882C-A349C833D2A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2961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D026D6-1317-4423-9060-22E700BEE10E}" type="datetimeFigureOut">
              <a:rPr lang="ru-RU" smtClean="0"/>
              <a:pPr>
                <a:defRPr/>
              </a:pPr>
              <a:t>25.03.2026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3C5F2-8FC6-4C5E-AFA2-40BA81BA044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496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F8F67C-761A-45E5-AA93-3D403D994F41}" type="datetime1">
              <a:rPr lang="ru-RU" noProof="0" smtClean="0"/>
              <a:t>25.03.2026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198891-7FB9-4FBF-9D7B-40E7D17D343C}" type="datetime1">
              <a:rPr lang="ru-RU" noProof="0" smtClean="0"/>
              <a:t>25.03.2026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7361217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25.03.2026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8849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297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9460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5535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6137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3096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950DA8-04B7-4107-8693-F708884B7D2E}" type="datetimeFigureOut">
              <a:rPr lang="ru-RU" smtClean="0"/>
              <a:pPr>
                <a:defRPr/>
              </a:pPr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4DC6E-9AA9-4EFA-9D7B-A6E0C4671B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9244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4FE20C-0C88-450C-985B-3345877066C2}" type="datetimeFigureOut">
              <a:rPr lang="ru-RU" smtClean="0"/>
              <a:pPr>
                <a:defRPr/>
              </a:pPr>
              <a:t>25.03.2026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F01A6-45DF-4DBD-ADBA-283DE33AD9E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0582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33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31" y="2590800"/>
            <a:ext cx="6173807" cy="2819400"/>
          </a:xfrm>
        </p:spPr>
        <p:txBody>
          <a:bodyPr rtlCol="0" anchor="b">
            <a:normAutofit/>
          </a:bodyPr>
          <a:lstStyle>
            <a:lvl1pPr algn="l">
              <a:defRPr sz="2701" b="0" cap="none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4939" y="5410200"/>
            <a:ext cx="6174998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350">
                <a:solidFill>
                  <a:schemeClr val="tx1"/>
                </a:solidFill>
              </a:defRPr>
            </a:lvl1pPr>
            <a:lvl2pPr marL="257243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73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9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621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46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70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9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8CE04B-C4AA-4634-A469-DA31FB2126F8}" type="datetime1">
              <a:rPr lang="ru-RU" noProof="0" smtClean="0"/>
              <a:t>25.03.2026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08C5DC-7690-41E4-921F-0CCD86F95B69}" type="datetime1">
              <a:rPr lang="ru-RU" smtClean="0"/>
              <a:pPr/>
              <a:t>25.03.2026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52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3601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75A814-E90F-481F-9D66-10F3829730B9}" type="datetime1">
              <a:rPr lang="ru-RU" smtClean="0"/>
              <a:pPr/>
              <a:t>25.03.2026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95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u-RU" dirty="0"/>
              <a:t>​</a:t>
            </a:r>
            <a:fld id="{37209019-E585-49FC-B62B-4F8E88B75BBF}" type="datetime1">
              <a:rPr lang="ru-RU" smtClean="0"/>
              <a:pPr/>
              <a:t>25.03.2026</a:t>
            </a:fld>
            <a:r>
              <a:rPr lang="ru-RU" dirty="0"/>
              <a:t>​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71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553319-FCD4-4339-95E3-CA608CFF30E2}" type="datetime1">
              <a:rPr lang="ru-RU" smtClean="0"/>
              <a:pPr/>
              <a:t>25.03.2026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75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E4BD36-0D92-42E0-A6BC-3DE49444FD88}" type="datetime1">
              <a:rPr lang="ru-RU" smtClean="0"/>
              <a:pPr/>
              <a:t>25.03.2026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34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3AA0470-602E-4818-A25C-047C8515CFC6}" type="datetime1">
              <a:rPr lang="ru-RU" smtClean="0"/>
              <a:pPr/>
              <a:t>25.03.2026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12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9837FC-FBB6-4C6B-A6BE-B70FBC32743C}" type="datetime1">
              <a:rPr lang="ru-RU" smtClean="0"/>
              <a:pPr/>
              <a:t>25.03.2026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1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1800"/>
            </a:lvl1pPr>
            <a:lvl2pPr marL="342991" indent="0" algn="l" rtl="0">
              <a:buNone/>
              <a:defRPr sz="2101"/>
            </a:lvl2pPr>
            <a:lvl3pPr marL="685983" indent="0" algn="l" rtl="0">
              <a:buNone/>
              <a:defRPr sz="1800"/>
            </a:lvl3pPr>
            <a:lvl4pPr marL="1028974" indent="0" algn="l" rtl="0">
              <a:buNone/>
              <a:defRPr sz="1500"/>
            </a:lvl4pPr>
            <a:lvl5pPr marL="1371966" indent="0" algn="l" rtl="0">
              <a:buNone/>
              <a:defRPr sz="1500"/>
            </a:lvl5pPr>
            <a:lvl6pPr marL="1714957" indent="0" algn="l" rtl="0">
              <a:buNone/>
              <a:defRPr sz="1500"/>
            </a:lvl6pPr>
            <a:lvl7pPr marL="2057949" indent="0" algn="l" rtl="0">
              <a:buNone/>
              <a:defRPr sz="1500"/>
            </a:lvl7pPr>
            <a:lvl8pPr marL="2400940" indent="0" algn="l" rtl="0">
              <a:buNone/>
              <a:defRPr sz="1500"/>
            </a:lvl8pPr>
            <a:lvl9pPr marL="2743932" indent="0" algn="l" rtl="0">
              <a:buNone/>
              <a:defRPr sz="15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DD946C2-3993-4E07-A8EC-429B93E58A31}" type="datetime1">
              <a:rPr lang="ru-RU" smtClean="0"/>
              <a:pPr/>
              <a:t>25.03.2026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8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680347-8CB2-4BC6-9CD2-ABDD556782DE}" type="datetime1">
              <a:rPr lang="ru-RU" smtClean="0"/>
              <a:pPr/>
              <a:t>25.03.2026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71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032FF7-F906-4C17-885C-6356C5B13C33}" type="datetime1">
              <a:rPr lang="ru-RU" smtClean="0"/>
              <a:pPr/>
              <a:t>25.03.2026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74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614" y="685800"/>
            <a:ext cx="3772883" cy="4191000"/>
          </a:xfrm>
        </p:spPr>
        <p:txBody>
          <a:bodyPr rtlCol="0"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92" y="685800"/>
            <a:ext cx="3772882" cy="4191000"/>
          </a:xfrm>
        </p:spPr>
        <p:txBody>
          <a:bodyPr rtlCol="0"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96AAB4-9041-4283-9C58-E2992F4EDF30}" type="datetime1">
              <a:rPr lang="ru-RU" noProof="0" smtClean="0"/>
              <a:t>25.03.2026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502" y="685800"/>
            <a:ext cx="3772883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801" b="0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502" y="1676400"/>
            <a:ext cx="3772883" cy="3200400"/>
          </a:xfrm>
        </p:spPr>
        <p:txBody>
          <a:bodyPr rtlCol="0"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14991" y="685800"/>
            <a:ext cx="3772883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801" b="0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13800" y="1676400"/>
            <a:ext cx="3772883" cy="3200400"/>
          </a:xfrm>
        </p:spPr>
        <p:txBody>
          <a:bodyPr rtlCol="0"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40B2B5-3DEA-4EF6-B280-096F6A049D56}" type="datetime1">
              <a:rPr lang="ru-RU" noProof="0" smtClean="0"/>
              <a:t>25.03.2026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FA4AE7-CA45-4434-9124-305263C51D79}" type="datetime1">
              <a:rPr lang="ru-RU" noProof="0" smtClean="0"/>
              <a:t>25.03.2026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D7E9A2-4063-4261-BCB2-EAB5268EBFE5}" type="datetime1">
              <a:rPr lang="ru-RU" noProof="0" smtClean="0"/>
              <a:t>25.03.2026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rtlCol="0" anchor="b">
            <a:noAutofit/>
          </a:bodyPr>
          <a:lstStyle>
            <a:lvl1pPr algn="l">
              <a:defRPr sz="2026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363" y="685800"/>
            <a:ext cx="5029438" cy="5486400"/>
          </a:xfrm>
        </p:spPr>
        <p:txBody>
          <a:bodyPr rtlCol="0">
            <a:normAutofit/>
          </a:bodyPr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 baseline="0"/>
            </a:lvl6pPr>
            <a:lvl7pPr>
              <a:defRPr sz="1013" baseline="0"/>
            </a:lvl7pPr>
            <a:lvl8pPr>
              <a:defRPr sz="1013" baseline="0"/>
            </a:lvl8pPr>
            <a:lvl9pPr>
              <a:defRPr sz="1013"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125"/>
            </a:lvl1pPr>
            <a:lvl2pPr marL="257243" indent="0">
              <a:buNone/>
              <a:defRPr sz="675"/>
            </a:lvl2pPr>
            <a:lvl3pPr marL="514487" indent="0">
              <a:buNone/>
              <a:defRPr sz="563"/>
            </a:lvl3pPr>
            <a:lvl4pPr marL="771731" indent="0">
              <a:buNone/>
              <a:defRPr sz="506"/>
            </a:lvl4pPr>
            <a:lvl5pPr marL="1028975" indent="0">
              <a:buNone/>
              <a:defRPr sz="506"/>
            </a:lvl5pPr>
            <a:lvl6pPr marL="1286218" indent="0">
              <a:buNone/>
              <a:defRPr sz="506"/>
            </a:lvl6pPr>
            <a:lvl7pPr marL="1543462" indent="0">
              <a:buNone/>
              <a:defRPr sz="506"/>
            </a:lvl7pPr>
            <a:lvl8pPr marL="1800705" indent="0">
              <a:buNone/>
              <a:defRPr sz="506"/>
            </a:lvl8pPr>
            <a:lvl9pPr marL="2057949" indent="0">
              <a:buNone/>
              <a:defRPr sz="506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0FAC69-5014-475F-82BD-1103AEFFA16E}" type="datetime1">
              <a:rPr lang="ru-RU" noProof="0" smtClean="0"/>
              <a:t>25.03.2026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rtlCol="0" anchor="b">
            <a:normAutofit/>
          </a:bodyPr>
          <a:lstStyle>
            <a:lvl1pPr algn="l">
              <a:defRPr sz="2026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3657363" y="685800"/>
            <a:ext cx="503051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1801"/>
            </a:lvl1pPr>
            <a:lvl2pPr marL="257243" indent="0">
              <a:buNone/>
              <a:defRPr sz="1576"/>
            </a:lvl2pPr>
            <a:lvl3pPr marL="514487" indent="0">
              <a:buNone/>
              <a:defRPr sz="1350"/>
            </a:lvl3pPr>
            <a:lvl4pPr marL="771731" indent="0">
              <a:buNone/>
              <a:defRPr sz="1125"/>
            </a:lvl4pPr>
            <a:lvl5pPr marL="1028975" indent="0">
              <a:buNone/>
              <a:defRPr sz="1125"/>
            </a:lvl5pPr>
            <a:lvl6pPr marL="1286218" indent="0">
              <a:buNone/>
              <a:defRPr sz="1125"/>
            </a:lvl6pPr>
            <a:lvl7pPr marL="1543462" indent="0">
              <a:buNone/>
              <a:defRPr sz="1125"/>
            </a:lvl7pPr>
            <a:lvl8pPr marL="1800705" indent="0">
              <a:buNone/>
              <a:defRPr sz="1125"/>
            </a:lvl8pPr>
            <a:lvl9pPr marL="2057949" indent="0">
              <a:buNone/>
              <a:defRPr sz="1125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125">
                <a:solidFill>
                  <a:schemeClr val="tx1"/>
                </a:solidFill>
              </a:defRPr>
            </a:lvl1pPr>
            <a:lvl2pPr marL="257243" indent="0">
              <a:buNone/>
              <a:defRPr sz="675"/>
            </a:lvl2pPr>
            <a:lvl3pPr marL="514487" indent="0">
              <a:buNone/>
              <a:defRPr sz="563"/>
            </a:lvl3pPr>
            <a:lvl4pPr marL="771731" indent="0">
              <a:buNone/>
              <a:defRPr sz="506"/>
            </a:lvl4pPr>
            <a:lvl5pPr marL="1028975" indent="0">
              <a:buNone/>
              <a:defRPr sz="506"/>
            </a:lvl5pPr>
            <a:lvl6pPr marL="1286218" indent="0">
              <a:buNone/>
              <a:defRPr sz="506"/>
            </a:lvl6pPr>
            <a:lvl7pPr marL="1543462" indent="0">
              <a:buNone/>
              <a:defRPr sz="506"/>
            </a:lvl7pPr>
            <a:lvl8pPr marL="1800705" indent="0">
              <a:buNone/>
              <a:defRPr sz="506"/>
            </a:lvl8pPr>
            <a:lvl9pPr marL="2057949" indent="0">
              <a:buNone/>
              <a:defRPr sz="506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23C520-1842-421A-80A4-508A564B71AF}" type="datetime1">
              <a:rPr lang="ru-RU" noProof="0" smtClean="0"/>
              <a:t>25.03.2026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306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685805"/>
            <a:ext cx="771726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1198891-7FB9-4FBF-9D7B-40E7D17D343C}" type="datetime1">
              <a:rPr lang="ru-RU" noProof="0" smtClean="0"/>
              <a:t>25.03.2026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487" rtl="0" eaLnBrk="1" latinLnBrk="0" hangingPunct="1">
        <a:lnSpc>
          <a:spcPct val="80000"/>
        </a:lnSpc>
        <a:spcBef>
          <a:spcPct val="0"/>
        </a:spcBef>
        <a:buNone/>
        <a:defRPr sz="2026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8622" indent="-128622" algn="l" defTabSz="514487" rtl="0" eaLnBrk="1" latinLnBrk="0" hangingPunct="1">
        <a:lnSpc>
          <a:spcPct val="90000"/>
        </a:lnSpc>
        <a:spcBef>
          <a:spcPts val="1013"/>
        </a:spcBef>
        <a:buClr>
          <a:schemeClr val="tx1"/>
        </a:buClr>
        <a:buSzPct val="80000"/>
        <a:buFont typeface="Arial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46565" indent="-160778" algn="l" defTabSz="514487" rtl="0" eaLnBrk="1" latinLnBrk="0" hangingPunct="1">
        <a:lnSpc>
          <a:spcPct val="90000"/>
        </a:lnSpc>
        <a:spcBef>
          <a:spcPts val="338"/>
        </a:spcBef>
        <a:buSzPct val="80000"/>
        <a:buFont typeface="Corbe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60791" indent="-128622" algn="l" defTabSz="514487" rtl="0" eaLnBrk="1" latinLnBrk="0" hangingPunct="1">
        <a:lnSpc>
          <a:spcPct val="90000"/>
        </a:lnSpc>
        <a:spcBef>
          <a:spcPts val="338"/>
        </a:spcBef>
        <a:buClr>
          <a:schemeClr val="tx1"/>
        </a:buClr>
        <a:buSzPct val="80000"/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76876" indent="-159491" algn="l" defTabSz="514487" rtl="0" eaLnBrk="1" latinLnBrk="0" hangingPunct="1">
        <a:lnSpc>
          <a:spcPct val="90000"/>
        </a:lnSpc>
        <a:spcBef>
          <a:spcPts val="338"/>
        </a:spcBef>
        <a:buFont typeface="Corbel" pitchFamily="34" charset="0"/>
        <a:buChar char="–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992960" indent="-128622" algn="l" defTabSz="514487" rtl="0" eaLnBrk="1" latinLnBrk="0" hangingPunct="1">
        <a:lnSpc>
          <a:spcPct val="90000"/>
        </a:lnSpc>
        <a:spcBef>
          <a:spcPts val="338"/>
        </a:spcBef>
        <a:buClr>
          <a:schemeClr val="tx1"/>
        </a:buClr>
        <a:buSzPct val="80000"/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09045" indent="-159491" algn="l" defTabSz="514487" rtl="0" eaLnBrk="1" latinLnBrk="0" hangingPunct="1">
        <a:lnSpc>
          <a:spcPct val="90000"/>
        </a:lnSpc>
        <a:spcBef>
          <a:spcPts val="338"/>
        </a:spcBef>
        <a:buFont typeface="Corbel" pitchFamily="34" charset="0"/>
        <a:buChar char="–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25130" indent="-128622" algn="l" defTabSz="514487" rtl="0" eaLnBrk="1" latinLnBrk="0" hangingPunct="1">
        <a:lnSpc>
          <a:spcPct val="90000"/>
        </a:lnSpc>
        <a:spcBef>
          <a:spcPts val="338"/>
        </a:spcBef>
        <a:buSzPct val="80000"/>
        <a:buFont typeface="Arial" pitchFamily="34" charset="0"/>
        <a:buChar char="•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1214" indent="-159491" algn="l" defTabSz="514487" rtl="0" eaLnBrk="1" latinLnBrk="0" hangingPunct="1">
        <a:lnSpc>
          <a:spcPct val="90000"/>
        </a:lnSpc>
        <a:spcBef>
          <a:spcPts val="338"/>
        </a:spcBef>
        <a:buFont typeface="Corbel" pitchFamily="34" charset="0"/>
        <a:buChar char="–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57299" indent="-128622" algn="l" defTabSz="514487" rtl="0" eaLnBrk="1" latinLnBrk="0" hangingPunct="1">
        <a:lnSpc>
          <a:spcPct val="90000"/>
        </a:lnSpc>
        <a:spcBef>
          <a:spcPts val="338"/>
        </a:spcBef>
        <a:buSzPct val="80000"/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43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87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31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7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218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62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70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949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31198891-7FB9-4FBF-9D7B-40E7D17D343C}" type="datetime1">
              <a:rPr lang="ru-RU" noProof="0" smtClean="0"/>
              <a:t>25.03.2026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96914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5FE10-96C7-4D4D-AAC7-3367C5776B31}" type="datetime1">
              <a:rPr lang="ru-RU" smtClean="0"/>
              <a:pPr/>
              <a:t>25.03.2026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375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hart" Target="../charts/chart3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chart" Target="../charts/chart5.xml"/><Relationship Id="rId5" Type="http://schemas.microsoft.com/office/2007/relationships/hdphoto" Target="../media/hdphoto3.wdp"/><Relationship Id="rId10" Type="http://schemas.openxmlformats.org/officeDocument/2006/relationships/chart" Target="../charts/chart4.xml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6" Type="http://schemas.openxmlformats.org/officeDocument/2006/relationships/diagramLayout" Target="../diagrams/layout2.xml"/><Relationship Id="rId11" Type="http://schemas.microsoft.com/office/2007/relationships/hdphoto" Target="../media/hdphoto3.wdp"/><Relationship Id="rId5" Type="http://schemas.openxmlformats.org/officeDocument/2006/relationships/diagramData" Target="../diagrams/data2.xml"/><Relationship Id="rId10" Type="http://schemas.openxmlformats.org/officeDocument/2006/relationships/image" Target="../media/image19.png"/><Relationship Id="rId4" Type="http://schemas.microsoft.com/office/2007/relationships/hdphoto" Target="../media/hdphoto4.wdp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0.wmf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hart" Target="../charts/chart1.xml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hart" Target="../charts/chart2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34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/>
          <a:stretch>
            <a:fillRect l="-4000" t="-2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2">
            <a:extLst>
              <a:ext uri="{FF2B5EF4-FFF2-40B4-BE49-F238E27FC236}">
                <a16:creationId xmlns:a16="http://schemas.microsoft.com/office/drawing/2014/main" id="{3CB2320D-C20F-49D9-9692-6E6BA32F5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5" y="22845"/>
            <a:ext cx="1782198" cy="152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Подзаголовок 2">
            <a:extLst>
              <a:ext uri="{FF2B5EF4-FFF2-40B4-BE49-F238E27FC236}">
                <a16:creationId xmlns:a16="http://schemas.microsoft.com/office/drawing/2014/main" id="{21198155-12A3-4A13-B703-F69842FCA6F5}"/>
              </a:ext>
            </a:extLst>
          </p:cNvPr>
          <p:cNvSpPr txBox="1">
            <a:spLocks/>
          </p:cNvSpPr>
          <p:nvPr/>
        </p:nvSpPr>
        <p:spPr bwMode="auto">
          <a:xfrm>
            <a:off x="2843808" y="5799965"/>
            <a:ext cx="362371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defTabSz="257243" eaLnBrk="1" hangingPunct="1">
              <a:buClr>
                <a:srgbClr val="052F61"/>
              </a:buClr>
              <a:buNone/>
              <a:defRPr/>
            </a:pPr>
            <a:endParaRPr lang="ru-RU" sz="1013" b="1" dirty="0">
              <a:solidFill>
                <a:srgbClr val="146194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prum" panose="02000506000000020004" pitchFamily="2" charset="0"/>
              <a:cs typeface="Times New Roman" panose="02020603050405020304" pitchFamily="18" charset="0"/>
            </a:endParaRPr>
          </a:p>
          <a:p>
            <a:pPr algn="ctr" defTabSz="257243" eaLnBrk="1" hangingPunct="1">
              <a:buClr>
                <a:srgbClr val="052F61"/>
              </a:buClr>
              <a:buNone/>
              <a:defRPr/>
            </a:pPr>
            <a:r>
              <a:rPr lang="ru-RU" altLang="ru-RU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itchFamily="18" charset="0"/>
              </a:rPr>
              <a:t>г. </a:t>
            </a:r>
            <a:r>
              <a:rPr lang="ru-RU" alt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itchFamily="18" charset="0"/>
              </a:rPr>
              <a:t>Ставрополь</a:t>
            </a:r>
            <a:endParaRPr lang="ru-RU" altLang="ru-RU" sz="1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Times New Roman" pitchFamily="18" charset="0"/>
            </a:endParaRPr>
          </a:p>
          <a:p>
            <a:pPr algn="ctr" defTabSz="257243" eaLnBrk="1" hangingPunct="1">
              <a:buClr>
                <a:srgbClr val="052F61"/>
              </a:buClr>
              <a:buNone/>
              <a:defRPr/>
            </a:pPr>
            <a:r>
              <a:rPr lang="ru-RU" altLang="ru-RU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itchFamily="18" charset="0"/>
              </a:rPr>
              <a:t>2025 год</a:t>
            </a:r>
          </a:p>
          <a:p>
            <a:pPr algn="ctr" defTabSz="257243" eaLnBrk="1" hangingPunct="1">
              <a:buClr>
                <a:srgbClr val="052F61"/>
              </a:buClr>
              <a:buNone/>
              <a:defRPr/>
            </a:pPr>
            <a:endParaRPr lang="ru-RU" altLang="ru-RU" sz="788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EF8A4CA-8142-4718-A9E8-3D49B69AF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648" y="2996952"/>
            <a:ext cx="6192688" cy="1674186"/>
          </a:xfrm>
          <a:effectLst>
            <a:outerShdw blurRad="63500" dist="50800" dir="5400000" sx="37000" sy="37000" algn="ctr" rotWithShape="0">
              <a:srgbClr val="000000">
                <a:alpha val="81000"/>
              </a:srgbClr>
            </a:out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Отчет</a:t>
            </a:r>
            <a:r>
              <a:rPr lang="ru-RU" sz="4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о деятельности</a:t>
            </a:r>
            <a:br>
              <a:rPr lang="ru-RU" sz="2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br>
              <a:rPr lang="ru-RU" sz="2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МКК Ставропольского краевого фонда микрофинансирования </a:t>
            </a:r>
            <a:b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за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2025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г</a:t>
            </a: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.</a:t>
            </a:r>
            <a:b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74940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">
            <a:extLst>
              <a:ext uri="{FF2B5EF4-FFF2-40B4-BE49-F238E27FC236}">
                <a16:creationId xmlns:a16="http://schemas.microsoft.com/office/drawing/2014/main" id="{97D3E63D-3D48-4D3C-A169-CC4F456A1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32" y="357296"/>
            <a:ext cx="7435440" cy="850632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cs typeface="Times New Roman" panose="02020603050405020304" pitchFamily="18" charset="0"/>
              </a:rPr>
              <a:t>Структура объема выдачи по целям микрозаймов за 2025 г., %: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49F6673-8613-4201-8A44-2A2BAEEE7D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6946917"/>
              </p:ext>
            </p:extLst>
          </p:nvPr>
        </p:nvGraphicFramePr>
        <p:xfrm>
          <a:off x="1529070" y="1572070"/>
          <a:ext cx="3840324" cy="2181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B5D1563F-3071-4BA9-AB5F-867248764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8" y="22845"/>
            <a:ext cx="1547664" cy="15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0794AB-D53A-48EA-8E05-7AF03C9F9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88" y="1484784"/>
            <a:ext cx="1271802" cy="111690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3407D3-55AC-4D47-BBC6-2904BC1E08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89" y="2874654"/>
            <a:ext cx="1271802" cy="9783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A79759-D938-4DC3-81F1-FF81E6F64B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225" y="4121031"/>
            <a:ext cx="1248165" cy="10320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0BB34A-5893-48DB-9A16-2F1886CC92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315" y="5421159"/>
            <a:ext cx="1248165" cy="1032178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D656E468-F1E3-4CB3-925C-E9C22379C9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9203198"/>
              </p:ext>
            </p:extLst>
          </p:nvPr>
        </p:nvGraphicFramePr>
        <p:xfrm>
          <a:off x="5318559" y="1542379"/>
          <a:ext cx="3840324" cy="2181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2794F03D-3AD7-43AF-97FE-66FFBAE3FE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5299033"/>
              </p:ext>
            </p:extLst>
          </p:nvPr>
        </p:nvGraphicFramePr>
        <p:xfrm>
          <a:off x="1835697" y="2054344"/>
          <a:ext cx="707705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03352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"/>
                    </a14:imgEffect>
                    <a14:imgEffect>
                      <a14:sharpenSoften amount="-28000"/>
                    </a14:imgEffect>
                    <a14:imgEffect>
                      <a14:colorTemperature colorTemp="3759"/>
                    </a14:imgEffect>
                    <a14:imgEffect>
                      <a14:saturation sat="71000"/>
                    </a14:imgEffect>
                    <a14:imgEffect>
                      <a14:brightnessContrast bright="16000" contrast="9000"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04A70E1F-542B-421A-B0B4-FC6FC9F470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8289957"/>
              </p:ext>
            </p:extLst>
          </p:nvPr>
        </p:nvGraphicFramePr>
        <p:xfrm>
          <a:off x="683568" y="1069058"/>
          <a:ext cx="8460432" cy="5788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CB4DE2F-1EF4-4979-994E-50D992BF3FC4}"/>
              </a:ext>
            </a:extLst>
          </p:cNvPr>
          <p:cNvSpPr txBox="1"/>
          <p:nvPr/>
        </p:nvSpPr>
        <p:spPr>
          <a:xfrm>
            <a:off x="827584" y="238061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Обособленные подразделения</a:t>
            </a:r>
          </a:p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Фонда микрофинансирования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D803CB9-94E7-4537-BB4A-04A2C5725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600"/>
                    </a14:imgEffect>
                    <a14:imgEffect>
                      <a14:saturation sat="3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07" y="110366"/>
            <a:ext cx="1238331" cy="123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4000"/>
            <a:lum/>
          </a:blip>
          <a:srcRect/>
          <a:stretch>
            <a:fillRect l="-6000" t="-9000" r="-1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2">
            <a:extLst>
              <a:ext uri="{FF2B5EF4-FFF2-40B4-BE49-F238E27FC236}">
                <a16:creationId xmlns:a16="http://schemas.microsoft.com/office/drawing/2014/main" id="{0FF7A68A-BA9F-4BB2-98BB-5453E9092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481" y="332656"/>
            <a:ext cx="6591927" cy="1564561"/>
          </a:xfrm>
          <a:effectLst>
            <a:outerShdw blurRad="50800" dist="50800" dir="5400000" sx="78000" sy="78000" algn="ctr" rotWithShape="0">
              <a:schemeClr val="tx1">
                <a:alpha val="54000"/>
              </a:schemeClr>
            </a:outerShdw>
          </a:effectLst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  <a:t>МКК Ставропольский</a:t>
            </a:r>
            <a:r>
              <a:rPr lang="ru-RU" altLang="ru-RU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  <a:t>краевой</a:t>
            </a:r>
            <a:br>
              <a:rPr lang="en-US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  <a:t>фонд микрофинансирования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3196DD25-110E-4B4F-8995-210DE8BA1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2186199"/>
            <a:ext cx="6984776" cy="3276364"/>
          </a:xfrm>
        </p:spPr>
        <p:txBody>
          <a:bodyPr rtlCol="0">
            <a:normAutofit/>
          </a:bodyPr>
          <a:lstStyle/>
          <a:p>
            <a:pPr marL="0" indent="0" algn="ctr">
              <a:spcBef>
                <a:spcPct val="0"/>
              </a:spcBef>
              <a:buClrTx/>
              <a:buSzTx/>
              <a:buNone/>
              <a:defRPr/>
            </a:pPr>
            <a:endParaRPr lang="ru-RU" sz="2251" b="1" i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  <a:buNone/>
              <a:defRPr/>
            </a:pPr>
            <a:endParaRPr lang="ru-RU" sz="2251" b="1" i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  <a:buNone/>
              <a:defRPr/>
            </a:pPr>
            <a:r>
              <a:rPr lang="en-US" sz="45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marL="154346" indent="-154346">
              <a:defRPr/>
            </a:pPr>
            <a:endParaRPr lang="ru-RU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C133DCBB-65B8-40F9-991B-F17A14151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8" y="709747"/>
            <a:ext cx="1474963" cy="147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05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15614" y="836712"/>
            <a:ext cx="7506833" cy="68438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2700" b="1" dirty="0">
                <a:latin typeface="Book Antiqua" panose="02040602050305030304" pitchFamily="18" charset="0"/>
              </a:rPr>
              <a:t>Достижения</a:t>
            </a:r>
            <a:r>
              <a:rPr lang="ru-RU" sz="2400" b="1" dirty="0">
                <a:latin typeface="Book Antiqua" panose="02040602050305030304" pitchFamily="18" charset="0"/>
              </a:rPr>
              <a:t> </a:t>
            </a:r>
            <a:br>
              <a:rPr lang="ru-RU" sz="2400" b="1" dirty="0">
                <a:latin typeface="Book Antiqua" panose="02040602050305030304" pitchFamily="18" charset="0"/>
              </a:rPr>
            </a:br>
            <a:br>
              <a:rPr lang="ru-RU" sz="2400" b="1" dirty="0">
                <a:latin typeface="Book Antiqua" panose="02040602050305030304" pitchFamily="18" charset="0"/>
              </a:rPr>
            </a:br>
            <a:r>
              <a:rPr lang="ru-RU" sz="2400" b="1" dirty="0">
                <a:latin typeface="Book Antiqua" panose="02040602050305030304" pitchFamily="18" charset="0"/>
              </a:rPr>
              <a:t>МКК Ставропольского краевого фонда микрофинансирования</a:t>
            </a:r>
            <a:r>
              <a:rPr lang="ru-RU" sz="2000" b="1" dirty="0">
                <a:latin typeface="Book Antiqua" panose="02040602050305030304" pitchFamily="18" charset="0"/>
              </a:rPr>
              <a:t>: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83566" y="1968290"/>
            <a:ext cx="7938881" cy="4764158"/>
          </a:xfrm>
        </p:spPr>
        <p:txBody>
          <a:bodyPr rtlCol="0">
            <a:normAutofit fontScale="925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Капитализация Фонда на 01.01.2026 года составляет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1,333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рублей, включая собственный источник для выдачи микрозаймов в сумме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199,7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рублей, сформированный за счет чистой прибыли (чистая прибыль  нарастающим итогом с начала деятельности);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 является самоокупаемой структурой, которая не использует бюджетные средства на свое содержание;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весь период с начала деятельности Фондом микрофинансирования выдано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7220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микрозаймов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общую сумму более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8,85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рублей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Выдачи микрозаймов приоритетным направлениям бизнеса за 2025 год составили более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81,1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Стандарты микрофинансовой деятельности не только выполняются, но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на высоком уровне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результатам ранжирования ГМФО за 2023 год и за 2024 год Фонду присвоены максимальные значения рангов: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устойчивость - «А»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деятельности – «Е+»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0A065FB-702D-405A-903D-62C200C77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0132"/>
            <a:ext cx="1130437" cy="113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07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104DA4C-2DEB-4CC1-AE83-2126F2406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070430"/>
            <a:ext cx="7717260" cy="56709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За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гг. Фонд вошел в топ регионов по выполнению показателей выдачи микрозаймов посредством Цифровой платформы МСП, за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работа с Цифровой платформой МСП успешно продолжена (через ЦП МСП выдано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микрозайма). Фонд официально отмечен Корпорацией, как занимающий лидирующие позиции по объемам предоставления микрозаймов субъектам МСП с использованием Цифровой платформы.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 по региональному проекту: «Малое и среднее предпринимательство и поддержка индивидуальной предпринимательской инициативы (Ставропольский край)» фактически достигнуто значение результата «Расширен доступ к финансовым ресурсам субъектов МСП в приоритетных отраслях: субъектам малого и среднего предпринимательства обеспечен льготный доступ к заемным средствам государственных микрофинансовых организаций» 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830,88 млн. руб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что составляет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116,37%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годового планового значения.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В рамках поддержки участников СВО за 2023-2025 гг. выдано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микрозаймов на сумму более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млн. руб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D72B1B6-F346-4107-B985-1C33E1CEF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0" y="-61148"/>
            <a:ext cx="1130437" cy="113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77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9D995-06B5-4ED1-B0AC-2CE1600FB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530" y="116632"/>
            <a:ext cx="7909966" cy="10801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деятельности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МКК Ставропольского краевого Фонда микрофинансирования за 2025 г.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E20FEBC-439B-4B24-A27E-AAAF3E60FB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390191"/>
              </p:ext>
            </p:extLst>
          </p:nvPr>
        </p:nvGraphicFramePr>
        <p:xfrm>
          <a:off x="107504" y="1556792"/>
          <a:ext cx="9036496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35273142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20667863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479377925"/>
                    </a:ext>
                  </a:extLst>
                </a:gridCol>
                <a:gridCol w="951629">
                  <a:extLst>
                    <a:ext uri="{9D8B030D-6E8A-4147-A177-3AD203B41FA5}">
                      <a16:colId xmlns:a16="http://schemas.microsoft.com/office/drawing/2014/main" val="1280959014"/>
                    </a:ext>
                  </a:extLst>
                </a:gridCol>
                <a:gridCol w="956074">
                  <a:extLst>
                    <a:ext uri="{9D8B030D-6E8A-4147-A177-3AD203B41FA5}">
                      <a16:colId xmlns:a16="http://schemas.microsoft.com/office/drawing/2014/main" val="299933963"/>
                    </a:ext>
                  </a:extLst>
                </a:gridCol>
                <a:gridCol w="1162104">
                  <a:extLst>
                    <a:ext uri="{9D8B030D-6E8A-4147-A177-3AD203B41FA5}">
                      <a16:colId xmlns:a16="http://schemas.microsoft.com/office/drawing/2014/main" val="3631723474"/>
                    </a:ext>
                  </a:extLst>
                </a:gridCol>
                <a:gridCol w="1214160">
                  <a:extLst>
                    <a:ext uri="{9D8B030D-6E8A-4147-A177-3AD203B41FA5}">
                      <a16:colId xmlns:a16="http://schemas.microsoft.com/office/drawing/2014/main" val="68223832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446783620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355817125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к 2024,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487953"/>
                  </a:ext>
                </a:extLst>
              </a:tr>
              <a:tr h="306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121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Капитализация Фонда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latinLnBrk="0" hangingPunct="1"/>
                      <a:r>
                        <a:rPr lang="ru-RU" sz="12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1 277 709,1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1 305 036,1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/>
                      <a:r>
                        <a:rPr lang="ru-RU" sz="14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1 328 666,4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/>
                      <a:r>
                        <a:rPr lang="ru-RU" sz="14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1 333 414,2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latinLnBrk="0" hangingPunct="1"/>
                      <a:r>
                        <a:rPr lang="ru-RU" sz="14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latinLnBrk="0" hangingPunct="1"/>
                      <a:r>
                        <a:rPr lang="ru-RU" sz="14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102,2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64712"/>
                  </a:ext>
                </a:extLst>
              </a:tr>
              <a:tr h="31506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выданных микрозаймов, 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/>
                      <a:r>
                        <a:rPr lang="ru-RU" sz="12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965 079,3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/>
                      <a:r>
                        <a:rPr lang="ru-RU" sz="12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835 006,7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/>
                      <a:r>
                        <a:rPr lang="ru-RU" sz="14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790 000,0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/>
                      <a:r>
                        <a:rPr lang="ru-RU" sz="14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834 558,1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105,6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latinLnBrk="0" hangingPunct="1"/>
                      <a:r>
                        <a:rPr lang="ru-RU" sz="14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466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выданных микрозаймов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/>
                      <a:r>
                        <a:rPr lang="ru-RU" sz="12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/>
                      <a:r>
                        <a:rPr lang="ru-RU" sz="12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/>
                      <a:r>
                        <a:rPr lang="ru-RU" sz="14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/>
                      <a:r>
                        <a:rPr lang="ru-RU" sz="14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latinLnBrk="0" hangingPunct="1"/>
                      <a:r>
                        <a:rPr lang="ru-RU" sz="14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408074"/>
                  </a:ext>
                </a:extLst>
              </a:tr>
              <a:tr h="39710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размер выданного займа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/>
                      <a:r>
                        <a:rPr lang="ru-RU" sz="12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1 957,6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/>
                      <a:r>
                        <a:rPr lang="ru-RU" sz="12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1 997,6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/>
                      <a:r>
                        <a:rPr lang="ru-RU" sz="14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2 000,0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/>
                      <a:r>
                        <a:rPr lang="ru-RU" sz="14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2 419,0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latinLnBrk="0" hangingPunct="1"/>
                      <a:r>
                        <a:rPr lang="ru-RU" sz="14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49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портфеля микрозаймов, 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/>
                      <a:r>
                        <a:rPr lang="ru-RU" sz="12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1 200 128,8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/>
                      <a:r>
                        <a:rPr lang="ru-RU" sz="12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1 201 075,0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/>
                      <a:r>
                        <a:rPr lang="ru-RU" sz="14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1 133 907,3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/>
                      <a:r>
                        <a:rPr lang="ru-RU" sz="14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1 180 698,2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76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 ч. просроченная задолженность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/>
                      <a:r>
                        <a:rPr lang="ru-RU" sz="12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22 264,5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/>
                      <a:r>
                        <a:rPr lang="ru-RU" sz="12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19 086,2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/>
                      <a:r>
                        <a:rPr lang="ru-RU" sz="14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18 018,8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/>
                      <a:r>
                        <a:rPr lang="ru-RU" sz="14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41 981,5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latinLnBrk="0" hangingPunct="1"/>
                      <a:r>
                        <a:rPr lang="ru-RU" sz="14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983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активных займов в портфеле: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/>
                      <a:r>
                        <a:rPr lang="ru-RU" sz="12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/>
                      <a:r>
                        <a:rPr lang="ru-RU" sz="14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/>
                      <a:r>
                        <a:rPr lang="ru-RU" sz="14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latinLnBrk="0" hangingPunct="1"/>
                      <a:r>
                        <a:rPr lang="ru-RU" sz="14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901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Средневзвешенная ставка по микрозаймам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4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rgbClr val="39527B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5144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6,99</a:t>
                      </a:r>
                    </a:p>
                    <a:p>
                      <a:pPr algn="ctr" rtl="0" fontAlgn="ctr"/>
                      <a:endParaRPr lang="ru-RU" sz="1200" b="0" kern="1200" dirty="0">
                        <a:solidFill>
                          <a:srgbClr val="39527B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4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/>
                      <a:r>
                        <a:rPr lang="ru-RU" sz="14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/>
                      <a:r>
                        <a:rPr lang="ru-RU" sz="14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14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107,6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1400" b="0" kern="1200" dirty="0">
                          <a:solidFill>
                            <a:srgbClr val="39527B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107,5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683317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7F7A47D2-09A2-4091-80DC-F2D5464D2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0" y="-61148"/>
            <a:ext cx="1130437" cy="113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7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8061AD-FBA9-48B2-B83A-65E7F35FA643}"/>
              </a:ext>
            </a:extLst>
          </p:cNvPr>
          <p:cNvSpPr txBox="1"/>
          <p:nvPr/>
        </p:nvSpPr>
        <p:spPr>
          <a:xfrm>
            <a:off x="809098" y="156429"/>
            <a:ext cx="8334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финансового плана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МКК Ставропольским краевым Фондом микрофинансирования за 2025 г.</a:t>
            </a: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665AFC7-6A93-46F7-B666-1479D8906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07" y="110366"/>
            <a:ext cx="1449579" cy="145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6">
            <a:extLst>
              <a:ext uri="{FF2B5EF4-FFF2-40B4-BE49-F238E27FC236}">
                <a16:creationId xmlns:a16="http://schemas.microsoft.com/office/drawing/2014/main" id="{A4E3CDEC-FAF8-4006-8682-EBA3DF18F1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224046"/>
              </p:ext>
            </p:extLst>
          </p:nvPr>
        </p:nvGraphicFramePr>
        <p:xfrm>
          <a:off x="251518" y="1374532"/>
          <a:ext cx="8640961" cy="5350954"/>
        </p:xfrm>
        <a:graphic>
          <a:graphicData uri="http://schemas.openxmlformats.org/drawingml/2006/table">
            <a:tbl>
              <a:tblPr firstRow="1" lastRow="1" bandRow="1">
                <a:tableStyleId>{69012ECD-51FC-41F1-AA8D-1B2483CD663E}</a:tableStyleId>
              </a:tblPr>
              <a:tblGrid>
                <a:gridCol w="330580">
                  <a:extLst>
                    <a:ext uri="{9D8B030D-6E8A-4147-A177-3AD203B41FA5}">
                      <a16:colId xmlns:a16="http://schemas.microsoft.com/office/drawing/2014/main" val="1446998245"/>
                    </a:ext>
                  </a:extLst>
                </a:gridCol>
                <a:gridCol w="3210798">
                  <a:extLst>
                    <a:ext uri="{9D8B030D-6E8A-4147-A177-3AD203B41FA5}">
                      <a16:colId xmlns:a16="http://schemas.microsoft.com/office/drawing/2014/main" val="1631863133"/>
                    </a:ext>
                  </a:extLst>
                </a:gridCol>
                <a:gridCol w="849931">
                  <a:extLst>
                    <a:ext uri="{9D8B030D-6E8A-4147-A177-3AD203B41FA5}">
                      <a16:colId xmlns:a16="http://schemas.microsoft.com/office/drawing/2014/main" val="1661923071"/>
                    </a:ext>
                  </a:extLst>
                </a:gridCol>
                <a:gridCol w="1133241">
                  <a:extLst>
                    <a:ext uri="{9D8B030D-6E8A-4147-A177-3AD203B41FA5}">
                      <a16:colId xmlns:a16="http://schemas.microsoft.com/office/drawing/2014/main" val="2953387890"/>
                    </a:ext>
                  </a:extLst>
                </a:gridCol>
                <a:gridCol w="991585">
                  <a:extLst>
                    <a:ext uri="{9D8B030D-6E8A-4147-A177-3AD203B41FA5}">
                      <a16:colId xmlns:a16="http://schemas.microsoft.com/office/drawing/2014/main" val="2702332948"/>
                    </a:ext>
                  </a:extLst>
                </a:gridCol>
                <a:gridCol w="920758">
                  <a:extLst>
                    <a:ext uri="{9D8B030D-6E8A-4147-A177-3AD203B41FA5}">
                      <a16:colId xmlns:a16="http://schemas.microsoft.com/office/drawing/2014/main" val="3259426982"/>
                    </a:ext>
                  </a:extLst>
                </a:gridCol>
                <a:gridCol w="616373">
                  <a:extLst>
                    <a:ext uri="{9D8B030D-6E8A-4147-A177-3AD203B41FA5}">
                      <a16:colId xmlns:a16="http://schemas.microsoft.com/office/drawing/2014/main" val="310510244"/>
                    </a:ext>
                  </a:extLst>
                </a:gridCol>
                <a:gridCol w="587695">
                  <a:extLst>
                    <a:ext uri="{9D8B030D-6E8A-4147-A177-3AD203B41FA5}">
                      <a16:colId xmlns:a16="http://schemas.microsoft.com/office/drawing/2014/main" val="185668793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к 2024, 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1329916"/>
                  </a:ext>
                </a:extLst>
              </a:tr>
              <a:tr h="6879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27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126098"/>
                  </a:ext>
                </a:extLst>
              </a:tr>
              <a:tr h="3509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Операционные доходы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</a:rPr>
                        <a:t>102 461,0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</a:rPr>
                        <a:t>108 587,1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104 413,5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96,2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165911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Операционные расходы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</a:rPr>
                        <a:t>64 634,0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</a:rPr>
                        <a:t>71 740,0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58 506,8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81,6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419146"/>
                  </a:ext>
                </a:extLst>
              </a:tr>
              <a:tr h="4623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Финансовые расходы (обязательства по финансовой аренде)</a:t>
                      </a:r>
                    </a:p>
                  </a:txBody>
                  <a:tcPr marL="8075" marR="8075" marT="8075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48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</a:rPr>
                        <a:t>4 857,4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</a:rPr>
                        <a:t>4 860,0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5 647,3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116,2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430293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расходы</a:t>
                      </a:r>
                    </a:p>
                  </a:txBody>
                  <a:tcPr marL="8075" marR="8075" marT="8075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</a:rPr>
                        <a:t>358,2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</a:rPr>
                        <a:t>480,0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782,3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218,4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247074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в управленческом учете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32 611,4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31 507,1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39 477,1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125,3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639661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Резервы к уменьшению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</a:rPr>
                        <a:t>24 693,3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17 772,5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762429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Резервы к досозданию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</a:rPr>
                        <a:t>23 043,9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19 310,0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37572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Выбытие имущества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596165"/>
                  </a:ext>
                </a:extLst>
              </a:tr>
              <a:tr h="349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до налогообложения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</a:rPr>
                        <a:t>34 260,9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</a:rPr>
                        <a:t>31 507,1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37 939,6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310482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</a:rPr>
                        <a:t> 6 933,9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</a:rPr>
                        <a:t>7 876,8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9 857,8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125,1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605582"/>
                  </a:ext>
                </a:extLst>
              </a:tr>
              <a:tr h="5276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Чистая прибыль по итогам отчетного периода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</a:rPr>
                        <a:t>27 326,9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</a:rPr>
                        <a:t>23 630,3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28 081,9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118,8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0842"/>
                  </a:ext>
                </a:extLst>
              </a:tr>
              <a:tr h="786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Чистая прибыль нарастающим итогом с начала деятельности, направляемая на выдачу займов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199 703,95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224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8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8061AD-FBA9-48B2-B83A-65E7F35FA643}"/>
              </a:ext>
            </a:extLst>
          </p:cNvPr>
          <p:cNvSpPr txBox="1"/>
          <p:nvPr/>
        </p:nvSpPr>
        <p:spPr>
          <a:xfrm>
            <a:off x="809098" y="156429"/>
            <a:ext cx="8334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стандартов деятельности </a:t>
            </a:r>
          </a:p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МКК Ставропольским краевым Фондом микрофинансирования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665AFC7-6A93-46F7-B666-1479D8906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07" y="110366"/>
            <a:ext cx="1449579" cy="145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D3791DEF-88D9-4087-B73A-055405085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505936"/>
              </p:ext>
            </p:extLst>
          </p:nvPr>
        </p:nvGraphicFramePr>
        <p:xfrm>
          <a:off x="809098" y="1988840"/>
          <a:ext cx="8011374" cy="4275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6918">
                  <a:extLst>
                    <a:ext uri="{9D8B030D-6E8A-4147-A177-3AD203B41FA5}">
                      <a16:colId xmlns:a16="http://schemas.microsoft.com/office/drawing/2014/main" val="280659484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22306100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63109245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332668318"/>
                    </a:ext>
                  </a:extLst>
                </a:gridCol>
              </a:tblGrid>
              <a:tr h="451368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состоянию на 01.01.2026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881912"/>
                  </a:ext>
                </a:extLst>
              </a:tr>
              <a:tr h="4139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Отклонение, 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837805"/>
                  </a:ext>
                </a:extLst>
              </a:tr>
              <a:tr h="382116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размещения средств (не менее 8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</a:rPr>
                        <a:t>90,4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88,6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98,0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984226"/>
                  </a:ext>
                </a:extLst>
              </a:tr>
              <a:tr h="532216">
                <a:tc>
                  <a:txBody>
                    <a:bodyPr/>
                    <a:lstStyle/>
                    <a:p>
                      <a:pPr marL="0" marR="0" lvl="0" indent="0" algn="l" defTabSz="514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Операционная эффективность</a:t>
                      </a:r>
                    </a:p>
                    <a:p>
                      <a:pPr marL="0" marR="0" lvl="0" indent="0" algn="l" defTabSz="514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 более 30%)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</a:rPr>
                        <a:t>6,6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85,8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001147"/>
                  </a:ext>
                </a:extLst>
              </a:tr>
              <a:tr h="549828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списания</a:t>
                      </a:r>
                    </a:p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 более 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286780"/>
                  </a:ext>
                </a:extLst>
              </a:tr>
              <a:tr h="382116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портфеля (не более 12%)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223,8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170274"/>
                  </a:ext>
                </a:extLst>
              </a:tr>
              <a:tr h="820650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Операционная самоокупаемость</a:t>
                      </a:r>
                    </a:p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 менее 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</a:rPr>
                        <a:t>127,8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14487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39527B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989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01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descr="Вертикальный маркированный список, в котором 3 группы расположены одна под другой, при этом под каждой группой есть отдельно выделенные пункты.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5017627"/>
              </p:ext>
            </p:extLst>
          </p:nvPr>
        </p:nvGraphicFramePr>
        <p:xfrm>
          <a:off x="629562" y="1089722"/>
          <a:ext cx="8208912" cy="5640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7228196-91CC-47C3-B0F8-4C1CC0C8E2DC}"/>
              </a:ext>
            </a:extLst>
          </p:cNvPr>
          <p:cNvSpPr txBox="1"/>
          <p:nvPr/>
        </p:nvSpPr>
        <p:spPr>
          <a:xfrm>
            <a:off x="971092" y="146417"/>
            <a:ext cx="8172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Book Antiqua" panose="02040602050305030304" pitchFamily="18" charset="0"/>
              </a:rPr>
              <a:t>Показатели эффективности деятельности Фонда по итогам 2025 года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B96E80E-42B9-4D62-8C07-19B3A2A3A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4" y="-166070"/>
            <a:ext cx="1254526" cy="125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28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203336-F3DE-4B3A-BCF4-0F68C23AC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1203336-F3DE-4B3A-BCF4-0F68C23AC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1203336-F3DE-4B3A-BCF4-0F68C23AC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81203336-F3DE-4B3A-BCF4-0F68C23AC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216CF5-2456-4F3A-80B8-3AFE5D8E6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9D216CF5-2456-4F3A-80B8-3AFE5D8E6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9D216CF5-2456-4F3A-80B8-3AFE5D8E6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9D216CF5-2456-4F3A-80B8-3AFE5D8E6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0E8B3C-3A1D-4F10-A273-D43E73880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EA0E8B3C-3A1D-4F10-A273-D43E73880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EA0E8B3C-3A1D-4F10-A273-D43E73880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EA0E8B3C-3A1D-4F10-A273-D43E73880D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">
            <a:extLst>
              <a:ext uri="{FF2B5EF4-FFF2-40B4-BE49-F238E27FC236}">
                <a16:creationId xmlns:a16="http://schemas.microsoft.com/office/drawing/2014/main" id="{97D3E63D-3D48-4D3C-A169-CC4F456A1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32" y="357296"/>
            <a:ext cx="7435440" cy="85063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>
                <a:cs typeface="Times New Roman" panose="02020603050405020304" pitchFamily="18" charset="0"/>
              </a:rPr>
              <a:t>Структура портфеля микрозаймов в разрезе отраслей экономики по состоянию на </a:t>
            </a:r>
            <a:r>
              <a:rPr lang="ru-RU" alt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01.01.2026 г</a:t>
            </a:r>
            <a:r>
              <a:rPr lang="ru-RU" altLang="ru-RU" sz="2800" b="1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508" name="Picture 5" descr="C:\Program Files (x86)\Microsoft Office\MEDIA\CAGCAT10\j0149887.wmf">
            <a:extLst>
              <a:ext uri="{FF2B5EF4-FFF2-40B4-BE49-F238E27FC236}">
                <a16:creationId xmlns:a16="http://schemas.microsoft.com/office/drawing/2014/main" id="{620414C2-A9E1-418E-98F6-2E569A1CD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60" y="4083715"/>
            <a:ext cx="1282505" cy="910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1">
            <a:extLst>
              <a:ext uri="{FF2B5EF4-FFF2-40B4-BE49-F238E27FC236}">
                <a16:creationId xmlns:a16="http://schemas.microsoft.com/office/drawing/2014/main" id="{2AB676CE-AD6A-4897-867B-5E6F78EAA4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60" y="1642411"/>
            <a:ext cx="1279160" cy="961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49F6673-8613-4201-8A44-2A2BAEEE7D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6239721"/>
              </p:ext>
            </p:extLst>
          </p:nvPr>
        </p:nvGraphicFramePr>
        <p:xfrm>
          <a:off x="1459620" y="1207928"/>
          <a:ext cx="7288844" cy="4885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B5D1563F-3071-4BA9-AB5F-867248764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8" y="22845"/>
            <a:ext cx="1547664" cy="15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AEE426-3109-4422-849B-B6ABCEDB99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0" y="5220873"/>
            <a:ext cx="1279160" cy="1152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3193761-FF26-4FC7-B994-13E146360AB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0" y="2870184"/>
            <a:ext cx="1279160" cy="951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015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">
            <a:extLst>
              <a:ext uri="{FF2B5EF4-FFF2-40B4-BE49-F238E27FC236}">
                <a16:creationId xmlns:a16="http://schemas.microsoft.com/office/drawing/2014/main" id="{97D3E63D-3D48-4D3C-A169-CC4F456A1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32" y="357296"/>
            <a:ext cx="7435440" cy="850632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cs typeface="Times New Roman" panose="02020603050405020304" pitchFamily="18" charset="0"/>
              </a:rPr>
              <a:t>Структура объема выдачи по видам микрозаймов за 2025 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49F6673-8613-4201-8A44-2A2BAEEE7D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0835878"/>
              </p:ext>
            </p:extLst>
          </p:nvPr>
        </p:nvGraphicFramePr>
        <p:xfrm>
          <a:off x="1043608" y="1268760"/>
          <a:ext cx="792088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B5D1563F-3071-4BA9-AB5F-867248764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8" y="22845"/>
            <a:ext cx="1547664" cy="15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0794AB-D53A-48EA-8E05-7AF03C9F9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88" y="1484784"/>
            <a:ext cx="1271802" cy="111690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3407D3-55AC-4D47-BBC6-2904BC1E08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89" y="2874654"/>
            <a:ext cx="1271802" cy="9783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A79759-D938-4DC3-81F1-FF81E6F64B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225" y="4121031"/>
            <a:ext cx="1248165" cy="10320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0BB34A-5893-48DB-9A16-2F1886CC92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315" y="5421159"/>
            <a:ext cx="1248165" cy="103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Маркетинг 16: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6147_TF02801084.potx" id="{C1AE67EC-C237-4F06-A8CE-74B0880EE6A9}" vid="{EDA79D50-06F2-4F43-8B9F-E687A83B5943}"/>
    </a:ext>
  </a:ext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Синий цифровой тоннель (16 x 9)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96_TF02895261_TF02895261.potx" id="{B6CEA06A-6068-4B4A-BA2F-705122E61509}" vid="{D5DC9138-7F6C-4334-982D-29E09F89611B}"/>
    </a:ext>
  </a:extLst>
</a:theme>
</file>

<file path=ppt/theme/theme4.xml><?xml version="1.0" encoding="utf-8"?>
<a:theme xmlns:a="http://schemas.openxmlformats.org/drawingml/2006/main" name="Тема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5CCB2C71-1ED8-4540-B003-293B5E75C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9B8BCC-BF24-4800-92E1-9F891BBB27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AACE6D-8EB6-447A-8DFD-C2C0C52916AC}">
  <ds:schemaRefs>
    <ds:schemaRef ds:uri="http://purl.org/dc/elements/1.1/"/>
    <ds:schemaRef ds:uri="a4f35948-e619-41b3-aa29-22878b09cfd2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бизнеса и маркетинга в оформлении со стеклянным небоскребом (широкоэкранный формат)</Template>
  <TotalTime>4664</TotalTime>
  <Words>1054</Words>
  <Application>Microsoft Office PowerPoint</Application>
  <PresentationFormat>Экран (4:3)</PresentationFormat>
  <Paragraphs>287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Candara</vt:lpstr>
      <vt:lpstr>Century Gothic</vt:lpstr>
      <vt:lpstr>Corbel</vt:lpstr>
      <vt:lpstr>Cuprum</vt:lpstr>
      <vt:lpstr>Franklin Gothic Medium</vt:lpstr>
      <vt:lpstr>Symbol</vt:lpstr>
      <vt:lpstr>Times New Roman</vt:lpstr>
      <vt:lpstr>Verdana</vt:lpstr>
      <vt:lpstr>Wingdings 3</vt:lpstr>
      <vt:lpstr>Маркетинг 16:9</vt:lpstr>
      <vt:lpstr>Сектор</vt:lpstr>
      <vt:lpstr>Синий цифровой тоннель (16 x 9)</vt:lpstr>
      <vt:lpstr>Отчет о деятельности   МКК Ставропольского краевого фонда микрофинансирования   за 2025 г. </vt:lpstr>
      <vt:lpstr>Достижения   МКК Ставропольского краевого фонда микрофинансирования:</vt:lpstr>
      <vt:lpstr>Презентация PowerPoint</vt:lpstr>
      <vt:lpstr>Основные показатели деятельности  МКК Ставропольского краевого Фонда микрофинансирования за 2025 г.</vt:lpstr>
      <vt:lpstr>Презентация PowerPoint</vt:lpstr>
      <vt:lpstr>Презентация PowerPoint</vt:lpstr>
      <vt:lpstr>Презентация PowerPoint</vt:lpstr>
      <vt:lpstr>Структура портфеля микрозаймов в разрезе отраслей экономики по состоянию на 01.01.2026 г.</vt:lpstr>
      <vt:lpstr>Структура объема выдачи по видам микрозаймов за 2025 г.</vt:lpstr>
      <vt:lpstr>Структура объема выдачи по целям микрозаймов за 2025 г., %:</vt:lpstr>
      <vt:lpstr>Презентация PowerPoint</vt:lpstr>
      <vt:lpstr>МКК Ставропольский  краевой фонд микрофинансирования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Ионова Бэла Муратовна</dc:creator>
  <cp:lastModifiedBy>Погосова Ольга Геннадьевна</cp:lastModifiedBy>
  <cp:revision>347</cp:revision>
  <cp:lastPrinted>2022-03-02T11:49:55Z</cp:lastPrinted>
  <dcterms:created xsi:type="dcterms:W3CDTF">2018-07-12T11:47:12Z</dcterms:created>
  <dcterms:modified xsi:type="dcterms:W3CDTF">2026-03-25T07:55:50Z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