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4" r:id="rId5"/>
    <p:sldMasterId id="2147483732" r:id="rId6"/>
  </p:sldMasterIdLst>
  <p:notesMasterIdLst>
    <p:notesMasterId r:id="rId18"/>
  </p:notesMasterIdLst>
  <p:handoutMasterIdLst>
    <p:handoutMasterId r:id="rId19"/>
  </p:handoutMasterIdLst>
  <p:sldIdLst>
    <p:sldId id="280" r:id="rId7"/>
    <p:sldId id="286" r:id="rId8"/>
    <p:sldId id="290" r:id="rId9"/>
    <p:sldId id="283" r:id="rId10"/>
    <p:sldId id="272" r:id="rId11"/>
    <p:sldId id="288" r:id="rId12"/>
    <p:sldId id="287" r:id="rId13"/>
    <p:sldId id="276" r:id="rId14"/>
    <p:sldId id="289" r:id="rId15"/>
    <p:sldId id="281" r:id="rId16"/>
    <p:sldId id="278" r:id="rId17"/>
  </p:sldIdLst>
  <p:sldSz cx="9144000" cy="6858000" type="screen4x3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онова Бэла Муратовна" initials="ИБМ" lastIdx="1" clrIdx="0">
    <p:extLst>
      <p:ext uri="{19B8F6BF-5375-455C-9EA6-DF929625EA0E}">
        <p15:presenceInfo xmlns:p15="http://schemas.microsoft.com/office/powerpoint/2012/main" userId="S-1-5-21-4202130044-3597823527-3466346159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8"/>
    <a:srgbClr val="E8E9EC"/>
    <a:srgbClr val="39527B"/>
    <a:srgbClr val="C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517" autoAdjust="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753760791557307E-2"/>
          <c:w val="0.85859348961226534"/>
          <c:h val="0.92363879612040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B17-481E-8B2E-B0968ECDCCE2}"/>
              </c:ext>
            </c:extLst>
          </c:dPt>
          <c:dPt>
            <c:idx val="1"/>
            <c:bubble3D val="0"/>
            <c:spPr>
              <a:pattFill prst="wdUpDiag">
                <a:fgClr>
                  <a:srgbClr val="FFFFFF">
                    <a:shade val="85000"/>
                  </a:srgbClr>
                </a:fgClr>
                <a:bgClr>
                  <a:schemeClr val="accent2">
                    <a:lumMod val="75000"/>
                  </a:schemeClr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B17-481E-8B2E-B0968ECDCCE2}"/>
              </c:ext>
            </c:extLst>
          </c:dPt>
          <c:dPt>
            <c:idx val="2"/>
            <c:bubble3D val="0"/>
            <c:explosion val="3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B17-481E-8B2E-B0968ECDCCE2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B17-481E-8B2E-B0968ECDCCE2}"/>
              </c:ext>
            </c:extLst>
          </c:dPt>
          <c:dPt>
            <c:idx val="4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B17-481E-8B2E-B0968ECDCCE2}"/>
              </c:ext>
            </c:extLst>
          </c:dPt>
          <c:dPt>
            <c:idx val="5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DC51-47E2-8F0B-06B0796FB95A}"/>
              </c:ext>
            </c:extLst>
          </c:dPt>
          <c:dPt>
            <c:idx val="6"/>
            <c:bubble3D val="0"/>
            <c:spPr>
              <a:solidFill>
                <a:schemeClr val="accent2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DC51-47E2-8F0B-06B0796FB95A}"/>
              </c:ext>
            </c:extLst>
          </c:dPt>
          <c:dLbls>
            <c:dLbl>
              <c:idx val="0"/>
              <c:layout>
                <c:manualLayout>
                  <c:x val="-6.654910956135901E-2"/>
                  <c:y val="-3.13300790344415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9F0257-854F-4FA1-8F75-9983230B072A}" type="CATEGORYNAME">
                      <a:rPr lang="ru-RU" sz="160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tx2"/>
                        </a:solidFill>
                      </a:rPr>
                      <a:t> </a:t>
                    </a:r>
                    <a:fld id="{BB87076B-E4A1-4D52-A10B-D86BE4AB51DF}" type="VALUE">
                      <a:rPr lang="ru-RU" sz="16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600" baseline="0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17-481E-8B2E-B0968ECDCCE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3E794BD-17AF-40C9-8ADA-19AAB502379F}" type="CATEGORYNAME">
                      <a:rPr lang="ru-RU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9B8E6A56-2A59-43BF-B56F-57D4E688BE68}" type="VALUE">
                      <a:rPr lang="ru-RU" sz="16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17-481E-8B2E-B0968ECDCCE2}"/>
                </c:ext>
              </c:extLst>
            </c:dLbl>
            <c:dLbl>
              <c:idx val="2"/>
              <c:layout>
                <c:manualLayout>
                  <c:x val="0.18599629646748245"/>
                  <c:y val="-5.22178262804679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E8B1FD-4C4C-42EC-8539-B9A7BE913E97}" type="CATEGORYNAME">
                      <a:rPr lang="ru-RU" sz="180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 </a:t>
                    </a:r>
                    <a:fld id="{E2ADBED9-7844-4774-986D-48EADDDCB8A9}" type="PERCENTAGE">
                      <a:rPr lang="ru-RU" sz="18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86899711612894"/>
                      <c:h val="0.181929824155340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17-481E-8B2E-B0968ECDCCE2}"/>
                </c:ext>
              </c:extLst>
            </c:dLbl>
            <c:dLbl>
              <c:idx val="3"/>
              <c:layout>
                <c:manualLayout>
                  <c:x val="1.706387424650231E-3"/>
                  <c:y val="3.5246544491693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73112DF-80AE-45A6-AA1B-DCEB54387BBC}" type="CATEGORYNAME">
                      <a:rPr lang="ru-RU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 i="0" u="none" strike="noStrike" kern="1200" spc="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 </a:t>
                    </a:r>
                    <a:fld id="{C21CCB06-0073-4103-A97E-DBFE454916EC}" type="VALUE">
                      <a:rPr lang="ru-RU" sz="16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 b="1" i="0" u="none" strike="noStrike" kern="1200" spc="0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2649753635278"/>
                      <c:h val="0.153391779143500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17-481E-8B2E-B0968ECDCCE2}"/>
                </c:ext>
              </c:extLst>
            </c:dLbl>
            <c:dLbl>
              <c:idx val="4"/>
              <c:layout>
                <c:manualLayout>
                  <c:x val="0"/>
                  <c:y val="-1.56651423061939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9EB276-504F-4B19-9AD4-9391FB4795CB}" type="CATEGORYNAME">
                      <a: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E2E7BD4-623B-4230-9A40-F2C6D0175591}" type="PERCENTAGE">
                      <a:rPr lang="ru-RU" sz="16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 b="1" i="0" u="none" strike="noStrike" kern="1200" spc="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8460607441677"/>
                      <c:h val="0.151516085960362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17-481E-8B2E-B0968ECDCCE2}"/>
                </c:ext>
              </c:extLst>
            </c:dLbl>
            <c:dLbl>
              <c:idx val="5"/>
              <c:layout>
                <c:manualLayout>
                  <c:x val="2.7302198794403678E-2"/>
                  <c:y val="-0.1096552766205452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600" b="1" i="0" u="none" strike="noStrike" kern="1200" spc="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51-47E2-8F0B-06B0796FB95A}"/>
                </c:ext>
              </c:extLst>
            </c:dLbl>
            <c:dLbl>
              <c:idx val="6"/>
              <c:layout>
                <c:manualLayout>
                  <c:x val="8.7025758657161709E-2"/>
                  <c:y val="-2.610839919536792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600" b="1" i="0" u="none" strike="noStrike" kern="1200" spc="0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51-47E2-8F0B-06B0796FB95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Оптовая торговля</c:v>
                </c:pt>
                <c:pt idx="1">
                  <c:v>Производство</c:v>
                </c:pt>
                <c:pt idx="2">
                  <c:v>Сельское хозяйство</c:v>
                </c:pt>
                <c:pt idx="3">
                  <c:v>Предоставление бытовых услуг</c:v>
                </c:pt>
                <c:pt idx="4">
                  <c:v>Строительство</c:v>
                </c:pt>
                <c:pt idx="5">
                  <c:v>Услуги по перевозке</c:v>
                </c:pt>
                <c:pt idx="6">
                  <c:v>Розничная торговля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6.2990000000000004E-2</c:v>
                </c:pt>
                <c:pt idx="1">
                  <c:v>0.21870000000000001</c:v>
                </c:pt>
                <c:pt idx="2">
                  <c:v>0.40389999999999998</c:v>
                </c:pt>
                <c:pt idx="3">
                  <c:v>0.152</c:v>
                </c:pt>
                <c:pt idx="4">
                  <c:v>1.4999999999999999E-2</c:v>
                </c:pt>
                <c:pt idx="5">
                  <c:v>4.1959999999999997E-2</c:v>
                </c:pt>
                <c:pt idx="6">
                  <c:v>0.10536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7-481E-8B2E-B0968ECDCC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6862130635018E-2"/>
          <c:w val="0.75655334614034297"/>
          <c:h val="0.88315691896865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17-481E-8B2E-B0968ECDCCE2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rgbClr val="FFFFFF">
                    <a:shade val="85000"/>
                  </a:srgbClr>
                </a:fgClr>
                <a:bgClr>
                  <a:schemeClr val="accent2">
                    <a:lumMod val="75000"/>
                  </a:schemeClr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B17-481E-8B2E-B0968ECDCCE2}"/>
              </c:ext>
            </c:extLst>
          </c:dPt>
          <c:dPt>
            <c:idx val="2"/>
            <c:invertIfNegative val="0"/>
            <c:bubble3D val="0"/>
            <c:explosion val="3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B17-481E-8B2E-B0968ECDCCE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17-481E-8B2E-B0968ECDCCE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17-481E-8B2E-B0968ECDCCE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C51-47E2-8F0B-06B0796FB95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DC51-47E2-8F0B-06B0796FB9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Беззалоговый</c:v>
                </c:pt>
                <c:pt idx="1">
                  <c:v>Za наших</c:v>
                </c:pt>
                <c:pt idx="2">
                  <c:v>V поддержку</c:v>
                </c:pt>
                <c:pt idx="3">
                  <c:v>IT-развитие</c:v>
                </c:pt>
                <c:pt idx="4">
                  <c:v>Ставропольское качество</c:v>
                </c:pt>
                <c:pt idx="5">
                  <c:v>Курорты Ставрополья</c:v>
                </c:pt>
                <c:pt idx="6">
                  <c:v>Микро-старт</c:v>
                </c:pt>
                <c:pt idx="7">
                  <c:v>Я-самозанятый</c:v>
                </c:pt>
                <c:pt idx="8">
                  <c:v>Доверие</c:v>
                </c:pt>
                <c:pt idx="9">
                  <c:v>Промышленник</c:v>
                </c:pt>
                <c:pt idx="10">
                  <c:v>Микро-инвест</c:v>
                </c:pt>
                <c:pt idx="11">
                  <c:v>Микро-оборот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1.8E-3</c:v>
                </c:pt>
                <c:pt idx="1">
                  <c:v>3.5999999999999999E-3</c:v>
                </c:pt>
                <c:pt idx="2">
                  <c:v>3.5999999999999999E-3</c:v>
                </c:pt>
                <c:pt idx="3">
                  <c:v>5.3E-3</c:v>
                </c:pt>
                <c:pt idx="4">
                  <c:v>6.0000000000000001E-3</c:v>
                </c:pt>
                <c:pt idx="5">
                  <c:v>6.0000000000000001E-3</c:v>
                </c:pt>
                <c:pt idx="6">
                  <c:v>9.4000000000000004E-3</c:v>
                </c:pt>
                <c:pt idx="7">
                  <c:v>9.4999999999999998E-3</c:v>
                </c:pt>
                <c:pt idx="8">
                  <c:v>1.3599999999999999E-2</c:v>
                </c:pt>
                <c:pt idx="9">
                  <c:v>0.1603</c:v>
                </c:pt>
                <c:pt idx="10">
                  <c:v>0.35</c:v>
                </c:pt>
                <c:pt idx="11">
                  <c:v>0.43090000000000001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7-481E-8B2E-B0968ECDCC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97372248"/>
        <c:axId val="497370608"/>
      </c:barChart>
      <c:valAx>
        <c:axId val="497370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497372248"/>
        <c:crosses val="autoZero"/>
        <c:crossBetween val="between"/>
      </c:valAx>
      <c:catAx>
        <c:axId val="497372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370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 custT="1"/>
      <dgm:spPr>
        <a:solidFill>
          <a:schemeClr val="accent1"/>
        </a:solidFill>
      </dgm:spPr>
      <dgm:t>
        <a:bodyPr rtlCol="0"/>
        <a:lstStyle/>
        <a:p>
          <a:pPr algn="just" rtl="0"/>
          <a:r>
            <a:rPr lang="ru-RU" sz="2000" dirty="0">
              <a:latin typeface="Book Antiqua" panose="02040602050305030304" pitchFamily="18" charset="0"/>
            </a:rPr>
            <a:t>1. </a:t>
          </a:r>
          <a:r>
            <a:rPr lang="ru-RU" sz="2000" b="1" dirty="0">
              <a:latin typeface="Book Antiqua" panose="02040602050305030304" pitchFamily="18" charset="0"/>
            </a:rPr>
            <a:t>За 2024 г. сохранено - </a:t>
          </a:r>
          <a:r>
            <a:rPr lang="ru-RU" sz="2000" b="1" dirty="0">
              <a:solidFill>
                <a:schemeClr val="bg1"/>
              </a:solidFill>
              <a:latin typeface="Book Antiqua" panose="02040602050305030304" pitchFamily="18" charset="0"/>
            </a:rPr>
            <a:t>1965 рабочих мест, дополнительно создано - 89 рабочих мест.</a:t>
          </a:r>
          <a:endParaRPr lang="ru-RU" sz="2000" b="1" noProof="0" dirty="0">
            <a:solidFill>
              <a:schemeClr val="bg1"/>
            </a:solidFill>
            <a:latin typeface="Book Antiqua" panose="0204060205030503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BCF96205-0924-473A-AC28-51ADEE5482B5}">
      <dgm:prSet phldrT="[Text]"/>
      <dgm:spPr>
        <a:solidFill>
          <a:schemeClr val="accent1"/>
        </a:solidFill>
      </dgm:spPr>
      <dgm:t>
        <a:bodyPr rtlCol="0"/>
        <a:lstStyle/>
        <a:p>
          <a:pPr rtl="0"/>
          <a:r>
            <a:rPr lang="ru-RU" b="1" noProof="0" dirty="0">
              <a:latin typeface="Book Antiqua" panose="02040602050305030304" pitchFamily="18" charset="0"/>
            </a:rPr>
            <a:t>2.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портфеля на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01.01.2025 г.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составил всего 1,59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0,0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 % (при нормативе не более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8D4782F-A1FC-493F-839E-A3E3E2B6394F}" type="parTrans" cxnId="{2D63FE16-60E6-4F6E-BF4E-FA2D141CC306}">
      <dgm:prSet/>
      <dgm:spPr/>
      <dgm:t>
        <a:bodyPr/>
        <a:lstStyle/>
        <a:p>
          <a:endParaRPr lang="ru-RU"/>
        </a:p>
      </dgm:t>
    </dgm:pt>
    <dgm:pt modelId="{A8D684E9-A9F0-4707-88CC-FC2AD4AB6A49}" type="sibTrans" cxnId="{2D63FE16-60E6-4F6E-BF4E-FA2D141CC306}">
      <dgm:prSet/>
      <dgm:spPr/>
      <dgm:t>
        <a:bodyPr/>
        <a:lstStyle/>
        <a:p>
          <a:endParaRPr lang="ru-RU"/>
        </a:p>
      </dgm:t>
    </dgm:pt>
    <dgm:pt modelId="{CDD951FA-3BA3-438F-ACFB-64D2F5A36FB3}">
      <dgm:prSet phldrT="[Text]" custT="1"/>
      <dgm:spPr>
        <a:solidFill>
          <a:schemeClr val="accent2"/>
        </a:solidFill>
      </dgm:spPr>
      <dgm:t>
        <a:bodyPr rtlCol="0"/>
        <a:lstStyle/>
        <a:p>
          <a:pPr algn="just" rtl="0"/>
          <a:r>
            <a:rPr lang="ru-RU" sz="1800" b="1" dirty="0">
              <a:latin typeface="Book Antiqua" panose="02040602050305030304" pitchFamily="18" charset="0"/>
              <a:cs typeface="Calibri" panose="020F0502020204030204" pitchFamily="34" charset="0"/>
            </a:rPr>
            <a:t>3. </a:t>
          </a:r>
          <a:r>
            <a:rPr lang="ru-RU" sz="1800" b="1" dirty="0">
              <a:latin typeface="Book Antiqua" panose="02040602050305030304" pitchFamily="18" charset="0"/>
            </a:rPr>
            <a:t>Мероприятия по популяризации программы микрофинансирования способствовали сохранению удельного веса субъектов предпринимательства, обратившихся впервые в Фонд, на уровне 34</a:t>
          </a:r>
          <a:r>
            <a:rPr lang="ru-RU" sz="1800" b="1" dirty="0">
              <a:solidFill>
                <a:schemeClr val="bg1"/>
              </a:solidFill>
              <a:latin typeface="Book Antiqua" panose="02040602050305030304" pitchFamily="18" charset="0"/>
            </a:rPr>
            <a:t>,0</a:t>
          </a:r>
          <a:r>
            <a:rPr lang="ru-RU" sz="1800" b="1" dirty="0">
              <a:latin typeface="Book Antiqua" panose="02040602050305030304" pitchFamily="18" charset="0"/>
            </a:rPr>
            <a:t>%.</a:t>
          </a:r>
          <a:endParaRPr lang="ru-RU" sz="1800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CC18639-F98D-4916-B761-BB719470176D}" type="parTrans" cxnId="{EB72B5DE-168C-45AA-A15D-1C78797F9DC8}">
      <dgm:prSet/>
      <dgm:spPr/>
      <dgm:t>
        <a:bodyPr/>
        <a:lstStyle/>
        <a:p>
          <a:endParaRPr lang="ru-RU"/>
        </a:p>
      </dgm:t>
    </dgm:pt>
    <dgm:pt modelId="{EA0223D7-5CE1-4BB8-9AC5-EDF8128AC0F3}" type="sibTrans" cxnId="{EB72B5DE-168C-45AA-A15D-1C78797F9DC8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0" presStyleCnt="3" custScaleY="49728" custLinFactY="-10475" custLinFactNeighborY="-100000">
        <dgm:presLayoutVars>
          <dgm:chMax val="0"/>
          <dgm:bulletEnabled val="1"/>
        </dgm:presLayoutVars>
      </dgm:prSet>
      <dgm:spPr/>
    </dgm:pt>
    <dgm:pt modelId="{59E06C8A-133B-4E93-ABC3-14544C96F0C7}" type="pres">
      <dgm:prSet presAssocID="{C056AC5D-B04E-4376-A1CB-3EAB7BE5AF5B}" presName="spacer" presStyleCnt="0"/>
      <dgm:spPr/>
    </dgm:pt>
    <dgm:pt modelId="{9D216CF5-2456-4F3A-80B8-3AFE5D8E6C91}" type="pres">
      <dgm:prSet presAssocID="{BCF96205-0924-473A-AC28-51ADEE5482B5}" presName="parentText" presStyleLbl="node1" presStyleIdx="1" presStyleCnt="3" custScaleY="65592" custLinFactNeighborY="60130">
        <dgm:presLayoutVars>
          <dgm:chMax val="0"/>
          <dgm:bulletEnabled val="1"/>
        </dgm:presLayoutVars>
      </dgm:prSet>
      <dgm:spPr/>
    </dgm:pt>
    <dgm:pt modelId="{0FE0D7EC-BC86-4A27-BA0F-C9B4FB661132}" type="pres">
      <dgm:prSet presAssocID="{A8D684E9-A9F0-4707-88CC-FC2AD4AB6A49}" presName="spacer" presStyleCnt="0"/>
      <dgm:spPr/>
    </dgm:pt>
    <dgm:pt modelId="{EA0E8B3C-3A1D-4F10-A273-D43E73880DE3}" type="pres">
      <dgm:prSet presAssocID="{CDD951FA-3BA3-438F-ACFB-64D2F5A36FB3}" presName="parentText" presStyleLbl="node1" presStyleIdx="2" presStyleCnt="3" custScaleY="63238" custLinFactY="9263" custLinFactNeighborY="100000">
        <dgm:presLayoutVars>
          <dgm:chMax val="0"/>
          <dgm:bulletEnabled val="1"/>
        </dgm:presLayoutVars>
      </dgm:prSet>
      <dgm:spPr/>
    </dgm:pt>
  </dgm:ptLst>
  <dgm:cxnLst>
    <dgm:cxn modelId="{2D63FE16-60E6-4F6E-BF4E-FA2D141CC306}" srcId="{90119837-5B71-4D44-BB01-DB0B084933C8}" destId="{BCF96205-0924-473A-AC28-51ADEE5482B5}" srcOrd="1" destOrd="0" parTransId="{18D4782F-A1FC-493F-839E-A3E3E2B6394F}" sibTransId="{A8D684E9-A9F0-4707-88CC-FC2AD4AB6A49}"/>
    <dgm:cxn modelId="{32AA6160-4426-4C4D-93AE-E2F474E37AD9}" srcId="{90119837-5B71-4D44-BB01-DB0B084933C8}" destId="{3C67E77D-62FA-499D-B5E6-E79A091C5267}" srcOrd="0" destOrd="0" parTransId="{5337D229-E330-4525-B0FA-14EC5A80604A}" sibTransId="{C056AC5D-B04E-4376-A1CB-3EAB7BE5AF5B}"/>
    <dgm:cxn modelId="{CD8B5A88-067B-4323-9DF2-4CDE1172000E}" type="presOf" srcId="{3C67E77D-62FA-499D-B5E6-E79A091C5267}" destId="{81203336-F3DE-4B3A-BCF4-0F68C23AC2BB}" srcOrd="0" destOrd="0" presId="urn:microsoft.com/office/officeart/2005/8/layout/vList2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4FA2D5AC-E3B4-46FE-970F-BBCE6CCC49ED}" type="presOf" srcId="{CDD951FA-3BA3-438F-ACFB-64D2F5A36FB3}" destId="{EA0E8B3C-3A1D-4F10-A273-D43E73880DE3}" srcOrd="0" destOrd="0" presId="urn:microsoft.com/office/officeart/2005/8/layout/vList2"/>
    <dgm:cxn modelId="{FB2163DA-A04D-46FA-9FD1-74DB6BCF0209}" type="presOf" srcId="{BCF96205-0924-473A-AC28-51ADEE5482B5}" destId="{9D216CF5-2456-4F3A-80B8-3AFE5D8E6C91}" srcOrd="0" destOrd="0" presId="urn:microsoft.com/office/officeart/2005/8/layout/vList2"/>
    <dgm:cxn modelId="{EB72B5DE-168C-45AA-A15D-1C78797F9DC8}" srcId="{90119837-5B71-4D44-BB01-DB0B084933C8}" destId="{CDD951FA-3BA3-438F-ACFB-64D2F5A36FB3}" srcOrd="2" destOrd="0" parTransId="{1CC18639-F98D-4916-B761-BB719470176D}" sibTransId="{EA0223D7-5CE1-4BB8-9AC5-EDF8128AC0F3}"/>
    <dgm:cxn modelId="{4CAB77B7-12F6-4A78-BD95-E5812056A1A3}" type="presParOf" srcId="{ED5DCCC5-BCA8-4491-AA37-BAF153ECA184}" destId="{81203336-F3DE-4B3A-BCF4-0F68C23AC2BB}" srcOrd="0" destOrd="0" presId="urn:microsoft.com/office/officeart/2005/8/layout/vList2"/>
    <dgm:cxn modelId="{3024B3F6-4401-444B-929C-AE9F63D10A20}" type="presParOf" srcId="{ED5DCCC5-BCA8-4491-AA37-BAF153ECA184}" destId="{59E06C8A-133B-4E93-ABC3-14544C96F0C7}" srcOrd="1" destOrd="0" presId="urn:microsoft.com/office/officeart/2005/8/layout/vList2"/>
    <dgm:cxn modelId="{F430534D-B8FF-40BE-9BBF-9288C72A828D}" type="presParOf" srcId="{ED5DCCC5-BCA8-4491-AA37-BAF153ECA184}" destId="{9D216CF5-2456-4F3A-80B8-3AFE5D8E6C91}" srcOrd="2" destOrd="0" presId="urn:microsoft.com/office/officeart/2005/8/layout/vList2"/>
    <dgm:cxn modelId="{03729543-5E16-4E1A-8ECD-0D2218B3A042}" type="presParOf" srcId="{ED5DCCC5-BCA8-4491-AA37-BAF153ECA184}" destId="{0FE0D7EC-BC86-4A27-BA0F-C9B4FB661132}" srcOrd="3" destOrd="0" presId="urn:microsoft.com/office/officeart/2005/8/layout/vList2"/>
    <dgm:cxn modelId="{A81DA62F-B20A-4EB4-8314-8736A41DC00A}" type="presParOf" srcId="{ED5DCCC5-BCA8-4491-AA37-BAF153ECA184}" destId="{EA0E8B3C-3A1D-4F10-A273-D43E73880D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41ABA-E20E-42F5-9422-FB05B46D8B00}" type="doc">
      <dgm:prSet loTypeId="urn:microsoft.com/office/officeart/2005/8/layout/defaul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6A68A9E-C585-4FDD-A209-73BA50FD46FE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Головной офис Фонда: </a:t>
          </a:r>
        </a:p>
        <a:p>
          <a:pPr>
            <a:buClrTx/>
            <a:buSzTx/>
            <a:buFontTx/>
            <a:buNone/>
          </a:pPr>
          <a:endParaRPr lang="ru-RU" altLang="ru-RU" sz="1600" b="1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dirty="0"/>
        </a:p>
      </dgm:t>
    </dgm:pt>
    <dgm:pt modelId="{C0A36197-3459-46CD-B3B4-44177D7F4CF4}" type="parTrans" cxnId="{D69BF88E-833D-44CF-A63A-A64D2758B90D}">
      <dgm:prSet/>
      <dgm:spPr/>
      <dgm:t>
        <a:bodyPr/>
        <a:lstStyle/>
        <a:p>
          <a:endParaRPr lang="ru-RU"/>
        </a:p>
      </dgm:t>
    </dgm:pt>
    <dgm:pt modelId="{8AB0402F-1655-4490-BFE1-7C9312A17C2E}" type="sibTrans" cxnId="{D69BF88E-833D-44CF-A63A-A64D2758B90D}">
      <dgm:prSet/>
      <dgm:spPr/>
      <dgm:t>
        <a:bodyPr/>
        <a:lstStyle/>
        <a:p>
          <a:endParaRPr lang="ru-RU"/>
        </a:p>
      </dgm:t>
    </dgm:pt>
    <dgm:pt modelId="{C4DE2CBF-2E19-4E5C-8B85-32C2ED0D8723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600" dirty="0"/>
        </a:p>
      </dgm:t>
    </dgm:pt>
    <dgm:pt modelId="{B060E863-CB4A-4FDA-98C3-0BE9CF8C401B}" type="parTrans" cxnId="{437177B4-7EBB-4AB5-A3B5-A22DC7060EA2}">
      <dgm:prSet/>
      <dgm:spPr/>
      <dgm:t>
        <a:bodyPr/>
        <a:lstStyle/>
        <a:p>
          <a:endParaRPr lang="ru-RU"/>
        </a:p>
      </dgm:t>
    </dgm:pt>
    <dgm:pt modelId="{C581E4D6-54B9-49C8-8B94-04E25FD4E860}" type="sibTrans" cxnId="{437177B4-7EBB-4AB5-A3B5-A22DC7060EA2}">
      <dgm:prSet/>
      <dgm:spPr/>
      <dgm:t>
        <a:bodyPr/>
        <a:lstStyle/>
        <a:p>
          <a:endParaRPr lang="ru-RU"/>
        </a:p>
      </dgm:t>
    </dgm:pt>
    <dgm:pt modelId="{4FE8C488-B67E-4794-9D8A-34BA34048C9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dirty="0"/>
        </a:p>
      </dgm:t>
    </dgm:pt>
    <dgm:pt modelId="{88AFB7AD-42ED-425B-9882-40A78E83C5EB}" type="parTrans" cxnId="{9F06BB4A-D01C-4720-A8C9-CCFB9C69DDAF}">
      <dgm:prSet/>
      <dgm:spPr/>
      <dgm:t>
        <a:bodyPr/>
        <a:lstStyle/>
        <a:p>
          <a:endParaRPr lang="ru-RU"/>
        </a:p>
      </dgm:t>
    </dgm:pt>
    <dgm:pt modelId="{4ED9B281-8EDD-4408-92C4-40FD0371234D}" type="sibTrans" cxnId="{9F06BB4A-D01C-4720-A8C9-CCFB9C69DDAF}">
      <dgm:prSet/>
      <dgm:spPr/>
      <dgm:t>
        <a:bodyPr/>
        <a:lstStyle/>
        <a:p>
          <a:endParaRPr lang="ru-RU"/>
        </a:p>
      </dgm:t>
    </dgm:pt>
    <dgm:pt modelId="{3605A302-D4F8-42E3-B846-8DAA467BF293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Пятигорск, ул. </a:t>
          </a:r>
          <a:r>
            <a:rPr lang="ru-RU" sz="1600" b="0" i="0" kern="1200" dirty="0"/>
            <a:t>у</a:t>
          </a:r>
          <a:r>
            <a:rPr lang="ru-RU" sz="1600" b="0" i="0" kern="1200" dirty="0">
              <a:latin typeface="Cuprum" panose="02000506000000020004" pitchFamily="2" charset="0"/>
            </a:rPr>
            <a:t>л. Козлова, д. 1 (здание библиотеки)</a:t>
          </a: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</a:t>
          </a:r>
          <a:r>
            <a:rPr lang="ru-RU" sz="1600" b="1" kern="1200" dirty="0">
              <a:solidFill>
                <a:prstClr val="white"/>
              </a:solidFill>
              <a:latin typeface="Cuprum" panose="02000506000000020004" pitchFamily="2" charset="0"/>
              <a:ea typeface="+mn-ea"/>
              <a:cs typeface="Times New Roman" pitchFamily="18" charset="0"/>
            </a:rPr>
            <a:t>918) 740-29-17</a:t>
          </a:r>
        </a:p>
      </dgm:t>
    </dgm:pt>
    <dgm:pt modelId="{6496D153-A38E-4AA6-BA5E-B58A2479C274}" type="parTrans" cxnId="{0006CA32-DCF0-4743-9E92-A9FE83CC9407}">
      <dgm:prSet/>
      <dgm:spPr/>
      <dgm:t>
        <a:bodyPr/>
        <a:lstStyle/>
        <a:p>
          <a:endParaRPr lang="ru-RU"/>
        </a:p>
      </dgm:t>
    </dgm:pt>
    <dgm:pt modelId="{00CDA670-7D1C-4F62-A189-8E3160A90C8F}" type="sibTrans" cxnId="{0006CA32-DCF0-4743-9E92-A9FE83CC9407}">
      <dgm:prSet/>
      <dgm:spPr/>
      <dgm:t>
        <a:bodyPr/>
        <a:lstStyle/>
        <a:p>
          <a:endParaRPr lang="ru-RU"/>
        </a:p>
      </dgm:t>
    </dgm:pt>
    <dgm:pt modelId="{0761945D-E038-4941-8E70-E5CDA302BA18}">
      <dgm:prSet/>
      <dgm:spPr/>
      <dgm:t>
        <a:bodyPr/>
        <a:lstStyle/>
        <a:p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(988) 700-02-16</a:t>
          </a:r>
        </a:p>
      </dgm:t>
    </dgm:pt>
    <dgm:pt modelId="{1AFB1AE7-8CC6-4F8F-A6F2-E5263122D2C5}" type="parTrans" cxnId="{22CC2377-834B-49C1-AE66-A6481C5D491A}">
      <dgm:prSet/>
      <dgm:spPr/>
      <dgm:t>
        <a:bodyPr/>
        <a:lstStyle/>
        <a:p>
          <a:endParaRPr lang="ru-RU"/>
        </a:p>
      </dgm:t>
    </dgm:pt>
    <dgm:pt modelId="{7239350F-0846-49B2-A0FC-A312D396121C}" type="sibTrans" cxnId="{22CC2377-834B-49C1-AE66-A6481C5D491A}">
      <dgm:prSet/>
      <dgm:spPr/>
      <dgm:t>
        <a:bodyPr/>
        <a:lstStyle/>
        <a:p>
          <a:endParaRPr lang="ru-RU"/>
        </a:p>
      </dgm:t>
    </dgm:pt>
    <dgm:pt modelId="{090C2932-42AA-4B1F-B62F-AC473BB005E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с. Красногвардейское, ул. </a:t>
          </a:r>
          <a:r>
            <a:rPr lang="ru-RU" b="0" i="0" dirty="0">
              <a:latin typeface="Cuprum" panose="02000506000000020004" pitchFamily="2" charset="0"/>
            </a:rPr>
            <a:t>Октябрьская, 39/1, помещение 13</a:t>
          </a:r>
          <a:endParaRPr lang="ru-RU" altLang="ru-RU" b="1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dirty="0"/>
        </a:p>
      </dgm:t>
    </dgm:pt>
    <dgm:pt modelId="{5E2B8259-5867-4C0A-BAD7-6BFE56A2F361}" type="parTrans" cxnId="{92E76190-19B9-466E-9B09-1810470B0CFE}">
      <dgm:prSet/>
      <dgm:spPr/>
      <dgm:t>
        <a:bodyPr/>
        <a:lstStyle/>
        <a:p>
          <a:endParaRPr lang="ru-RU"/>
        </a:p>
      </dgm:t>
    </dgm:pt>
    <dgm:pt modelId="{4C17EE4D-70B7-4632-BE9C-450887BAD015}" type="sibTrans" cxnId="{92E76190-19B9-466E-9B09-1810470B0CFE}">
      <dgm:prSet/>
      <dgm:spPr/>
      <dgm:t>
        <a:bodyPr/>
        <a:lstStyle/>
        <a:p>
          <a:endParaRPr lang="ru-RU"/>
        </a:p>
      </dgm:t>
    </dgm:pt>
    <dgm:pt modelId="{A751DB85-6378-40A2-86A4-086E546FDD5B}" type="pres">
      <dgm:prSet presAssocID="{08941ABA-E20E-42F5-9422-FB05B46D8B00}" presName="diagram" presStyleCnt="0">
        <dgm:presLayoutVars>
          <dgm:dir/>
          <dgm:resizeHandles val="exact"/>
        </dgm:presLayoutVars>
      </dgm:prSet>
      <dgm:spPr/>
    </dgm:pt>
    <dgm:pt modelId="{4530886E-A3F2-4C93-A7BD-64929FE88E62}" type="pres">
      <dgm:prSet presAssocID="{26A68A9E-C585-4FDD-A209-73BA50FD46FE}" presName="node" presStyleLbl="node1" presStyleIdx="0" presStyleCnt="6" custScaleX="120017" custScaleY="151707" custLinFactNeighborX="20177" custLinFactNeighborY="33025">
        <dgm:presLayoutVars>
          <dgm:bulletEnabled val="1"/>
        </dgm:presLayoutVars>
      </dgm:prSet>
      <dgm:spPr/>
    </dgm:pt>
    <dgm:pt modelId="{6C77C9A2-6C1E-4168-AEB1-2D19A20C9A37}" type="pres">
      <dgm:prSet presAssocID="{8AB0402F-1655-4490-BFE1-7C9312A17C2E}" presName="sibTrans" presStyleCnt="0"/>
      <dgm:spPr/>
    </dgm:pt>
    <dgm:pt modelId="{11445BAF-0932-4A10-A64F-9AD62300CD5A}" type="pres">
      <dgm:prSet presAssocID="{C4DE2CBF-2E19-4E5C-8B85-32C2ED0D8723}" presName="node" presStyleLbl="node1" presStyleIdx="1" presStyleCnt="6" custScaleY="63945" custLinFactNeighborX="59220" custLinFactNeighborY="-99548">
        <dgm:presLayoutVars>
          <dgm:bulletEnabled val="1"/>
        </dgm:presLayoutVars>
      </dgm:prSet>
      <dgm:spPr/>
    </dgm:pt>
    <dgm:pt modelId="{F8AF8DBE-9DF1-45DC-8825-D278C42B033A}" type="pres">
      <dgm:prSet presAssocID="{C581E4D6-54B9-49C8-8B94-04E25FD4E860}" presName="sibTrans" presStyleCnt="0"/>
      <dgm:spPr/>
    </dgm:pt>
    <dgm:pt modelId="{A15127F0-3F02-4A53-8E42-C0E50552E56D}" type="pres">
      <dgm:prSet presAssocID="{4FE8C488-B67E-4794-9D8A-34BA34048C99}" presName="node" presStyleLbl="node1" presStyleIdx="2" presStyleCnt="6" custScaleY="73366" custLinFactNeighborX="-49006" custLinFactNeighborY="-25078">
        <dgm:presLayoutVars>
          <dgm:bulletEnabled val="1"/>
        </dgm:presLayoutVars>
      </dgm:prSet>
      <dgm:spPr/>
    </dgm:pt>
    <dgm:pt modelId="{642130E4-3B13-44CE-B1F5-868CE9887A81}" type="pres">
      <dgm:prSet presAssocID="{4ED9B281-8EDD-4408-92C4-40FD0371234D}" presName="sibTrans" presStyleCnt="0"/>
      <dgm:spPr/>
    </dgm:pt>
    <dgm:pt modelId="{5FF840D6-3D79-43B2-9D20-3CCD8780CABC}" type="pres">
      <dgm:prSet presAssocID="{3605A302-D4F8-42E3-B846-8DAA467BF293}" presName="node" presStyleLbl="node1" presStyleIdx="3" presStyleCnt="6" custScaleY="76232" custLinFactX="81003" custLinFactNeighborX="100000" custLinFactNeighborY="-77068">
        <dgm:presLayoutVars>
          <dgm:bulletEnabled val="1"/>
        </dgm:presLayoutVars>
      </dgm:prSet>
      <dgm:spPr/>
    </dgm:pt>
    <dgm:pt modelId="{1C40749A-3514-44BB-B2AD-1F6AF95E858B}" type="pres">
      <dgm:prSet presAssocID="{00CDA670-7D1C-4F62-A189-8E3160A90C8F}" presName="sibTrans" presStyleCnt="0"/>
      <dgm:spPr/>
    </dgm:pt>
    <dgm:pt modelId="{F7669FEE-4516-48A6-A3B1-BD53BDE6B321}" type="pres">
      <dgm:prSet presAssocID="{0761945D-E038-4941-8E70-E5CDA302BA18}" presName="node" presStyleLbl="node1" presStyleIdx="4" presStyleCnt="6" custScaleY="64222" custLinFactNeighborX="71003" custLinFactNeighborY="77683">
        <dgm:presLayoutVars>
          <dgm:bulletEnabled val="1"/>
        </dgm:presLayoutVars>
      </dgm:prSet>
      <dgm:spPr/>
    </dgm:pt>
    <dgm:pt modelId="{D711E61D-CF38-4887-82A1-9317C5B7AC45}" type="pres">
      <dgm:prSet presAssocID="{7239350F-0846-49B2-A0FC-A312D396121C}" presName="sibTrans" presStyleCnt="0"/>
      <dgm:spPr/>
    </dgm:pt>
    <dgm:pt modelId="{3DC1CB71-04CD-4C57-9E76-132B9BC70ACF}" type="pres">
      <dgm:prSet presAssocID="{090C2932-42AA-4B1F-B62F-AC473BB005E3}" presName="node" presStyleLbl="node1" presStyleIdx="5" presStyleCnt="6" custScaleY="76232" custLinFactNeighborX="-38997" custLinFactNeighborY="4971">
        <dgm:presLayoutVars>
          <dgm:bulletEnabled val="1"/>
        </dgm:presLayoutVars>
      </dgm:prSet>
      <dgm:spPr/>
    </dgm:pt>
  </dgm:ptLst>
  <dgm:cxnLst>
    <dgm:cxn modelId="{0006CA32-DCF0-4743-9E92-A9FE83CC9407}" srcId="{08941ABA-E20E-42F5-9422-FB05B46D8B00}" destId="{3605A302-D4F8-42E3-B846-8DAA467BF293}" srcOrd="3" destOrd="0" parTransId="{6496D153-A38E-4AA6-BA5E-B58A2479C274}" sibTransId="{00CDA670-7D1C-4F62-A189-8E3160A90C8F}"/>
    <dgm:cxn modelId="{42D95135-48EC-46F7-AEF5-FB09BF16C147}" type="presOf" srcId="{0761945D-E038-4941-8E70-E5CDA302BA18}" destId="{F7669FEE-4516-48A6-A3B1-BD53BDE6B321}" srcOrd="0" destOrd="0" presId="urn:microsoft.com/office/officeart/2005/8/layout/default"/>
    <dgm:cxn modelId="{9F06BB4A-D01C-4720-A8C9-CCFB9C69DDAF}" srcId="{08941ABA-E20E-42F5-9422-FB05B46D8B00}" destId="{4FE8C488-B67E-4794-9D8A-34BA34048C99}" srcOrd="2" destOrd="0" parTransId="{88AFB7AD-42ED-425B-9882-40A78E83C5EB}" sibTransId="{4ED9B281-8EDD-4408-92C4-40FD0371234D}"/>
    <dgm:cxn modelId="{BFE8AC71-471A-43FE-8DA3-8EDA9EDD6431}" type="presOf" srcId="{26A68A9E-C585-4FDD-A209-73BA50FD46FE}" destId="{4530886E-A3F2-4C93-A7BD-64929FE88E62}" srcOrd="0" destOrd="0" presId="urn:microsoft.com/office/officeart/2005/8/layout/default"/>
    <dgm:cxn modelId="{22CC2377-834B-49C1-AE66-A6481C5D491A}" srcId="{08941ABA-E20E-42F5-9422-FB05B46D8B00}" destId="{0761945D-E038-4941-8E70-E5CDA302BA18}" srcOrd="4" destOrd="0" parTransId="{1AFB1AE7-8CC6-4F8F-A6F2-E5263122D2C5}" sibTransId="{7239350F-0846-49B2-A0FC-A312D396121C}"/>
    <dgm:cxn modelId="{B3FD9E7E-052B-4BE8-B635-7369D015B401}" type="presOf" srcId="{4FE8C488-B67E-4794-9D8A-34BA34048C99}" destId="{A15127F0-3F02-4A53-8E42-C0E50552E56D}" srcOrd="0" destOrd="0" presId="urn:microsoft.com/office/officeart/2005/8/layout/default"/>
    <dgm:cxn modelId="{D69BF88E-833D-44CF-A63A-A64D2758B90D}" srcId="{08941ABA-E20E-42F5-9422-FB05B46D8B00}" destId="{26A68A9E-C585-4FDD-A209-73BA50FD46FE}" srcOrd="0" destOrd="0" parTransId="{C0A36197-3459-46CD-B3B4-44177D7F4CF4}" sibTransId="{8AB0402F-1655-4490-BFE1-7C9312A17C2E}"/>
    <dgm:cxn modelId="{92E76190-19B9-466E-9B09-1810470B0CFE}" srcId="{08941ABA-E20E-42F5-9422-FB05B46D8B00}" destId="{090C2932-42AA-4B1F-B62F-AC473BB005E3}" srcOrd="5" destOrd="0" parTransId="{5E2B8259-5867-4C0A-BAD7-6BFE56A2F361}" sibTransId="{4C17EE4D-70B7-4632-BE9C-450887BAD015}"/>
    <dgm:cxn modelId="{F3973991-8FEE-4499-BAD3-BA517DC2A968}" type="presOf" srcId="{C4DE2CBF-2E19-4E5C-8B85-32C2ED0D8723}" destId="{11445BAF-0932-4A10-A64F-9AD62300CD5A}" srcOrd="0" destOrd="0" presId="urn:microsoft.com/office/officeart/2005/8/layout/default"/>
    <dgm:cxn modelId="{EF40CE91-7310-4E91-8FC4-5395C68609F6}" type="presOf" srcId="{3605A302-D4F8-42E3-B846-8DAA467BF293}" destId="{5FF840D6-3D79-43B2-9D20-3CCD8780CABC}" srcOrd="0" destOrd="0" presId="urn:microsoft.com/office/officeart/2005/8/layout/default"/>
    <dgm:cxn modelId="{437177B4-7EBB-4AB5-A3B5-A22DC7060EA2}" srcId="{08941ABA-E20E-42F5-9422-FB05B46D8B00}" destId="{C4DE2CBF-2E19-4E5C-8B85-32C2ED0D8723}" srcOrd="1" destOrd="0" parTransId="{B060E863-CB4A-4FDA-98C3-0BE9CF8C401B}" sibTransId="{C581E4D6-54B9-49C8-8B94-04E25FD4E860}"/>
    <dgm:cxn modelId="{6F55C0E2-EE4D-4619-B6C4-08E07F5C034C}" type="presOf" srcId="{090C2932-42AA-4B1F-B62F-AC473BB005E3}" destId="{3DC1CB71-04CD-4C57-9E76-132B9BC70ACF}" srcOrd="0" destOrd="0" presId="urn:microsoft.com/office/officeart/2005/8/layout/default"/>
    <dgm:cxn modelId="{2546FDF0-CA8C-4AB6-BE57-8744DA17F45D}" type="presOf" srcId="{08941ABA-E20E-42F5-9422-FB05B46D8B00}" destId="{A751DB85-6378-40A2-86A4-086E546FDD5B}" srcOrd="0" destOrd="0" presId="urn:microsoft.com/office/officeart/2005/8/layout/default"/>
    <dgm:cxn modelId="{F153FE4B-CE7A-4A3C-8C39-40B010725AAE}" type="presParOf" srcId="{A751DB85-6378-40A2-86A4-086E546FDD5B}" destId="{4530886E-A3F2-4C93-A7BD-64929FE88E62}" srcOrd="0" destOrd="0" presId="urn:microsoft.com/office/officeart/2005/8/layout/default"/>
    <dgm:cxn modelId="{128620DE-1FD5-44DC-BA8A-7395269BE255}" type="presParOf" srcId="{A751DB85-6378-40A2-86A4-086E546FDD5B}" destId="{6C77C9A2-6C1E-4168-AEB1-2D19A20C9A37}" srcOrd="1" destOrd="0" presId="urn:microsoft.com/office/officeart/2005/8/layout/default"/>
    <dgm:cxn modelId="{C17D261B-0788-46D1-9DE4-3562EDB27468}" type="presParOf" srcId="{A751DB85-6378-40A2-86A4-086E546FDD5B}" destId="{11445BAF-0932-4A10-A64F-9AD62300CD5A}" srcOrd="2" destOrd="0" presId="urn:microsoft.com/office/officeart/2005/8/layout/default"/>
    <dgm:cxn modelId="{CA27DE96-9F5E-4E1D-9378-96026465D35E}" type="presParOf" srcId="{A751DB85-6378-40A2-86A4-086E546FDD5B}" destId="{F8AF8DBE-9DF1-45DC-8825-D278C42B033A}" srcOrd="3" destOrd="0" presId="urn:microsoft.com/office/officeart/2005/8/layout/default"/>
    <dgm:cxn modelId="{8C312DFD-12DF-4805-82B9-119657D09C6E}" type="presParOf" srcId="{A751DB85-6378-40A2-86A4-086E546FDD5B}" destId="{A15127F0-3F02-4A53-8E42-C0E50552E56D}" srcOrd="4" destOrd="0" presId="urn:microsoft.com/office/officeart/2005/8/layout/default"/>
    <dgm:cxn modelId="{52F3BFFE-DC8B-4E12-AF1A-516DB1B3F18F}" type="presParOf" srcId="{A751DB85-6378-40A2-86A4-086E546FDD5B}" destId="{642130E4-3B13-44CE-B1F5-868CE9887A81}" srcOrd="5" destOrd="0" presId="urn:microsoft.com/office/officeart/2005/8/layout/default"/>
    <dgm:cxn modelId="{77C57DA5-3ED7-40BD-9A0F-6BCFA65A295E}" type="presParOf" srcId="{A751DB85-6378-40A2-86A4-086E546FDD5B}" destId="{5FF840D6-3D79-43B2-9D20-3CCD8780CABC}" srcOrd="6" destOrd="0" presId="urn:microsoft.com/office/officeart/2005/8/layout/default"/>
    <dgm:cxn modelId="{BB2FF677-BD26-488E-A56F-6214D7F9F474}" type="presParOf" srcId="{A751DB85-6378-40A2-86A4-086E546FDD5B}" destId="{1C40749A-3514-44BB-B2AD-1F6AF95E858B}" srcOrd="7" destOrd="0" presId="urn:microsoft.com/office/officeart/2005/8/layout/default"/>
    <dgm:cxn modelId="{BAD1FCCE-9F82-4655-83A6-95B1EC1FBB5B}" type="presParOf" srcId="{A751DB85-6378-40A2-86A4-086E546FDD5B}" destId="{F7669FEE-4516-48A6-A3B1-BD53BDE6B321}" srcOrd="8" destOrd="0" presId="urn:microsoft.com/office/officeart/2005/8/layout/default"/>
    <dgm:cxn modelId="{84BDE3FF-B3AD-4F8C-97B1-368EB722008F}" type="presParOf" srcId="{A751DB85-6378-40A2-86A4-086E546FDD5B}" destId="{D711E61D-CF38-4887-82A1-9317C5B7AC45}" srcOrd="9" destOrd="0" presId="urn:microsoft.com/office/officeart/2005/8/layout/default"/>
    <dgm:cxn modelId="{4508F7A1-4A11-479C-A0A5-0294A899E3D9}" type="presParOf" srcId="{A751DB85-6378-40A2-86A4-086E546FDD5B}" destId="{3DC1CB71-04CD-4C57-9E76-132B9BC70ACF}" srcOrd="10" destOrd="0" presId="urn:microsoft.com/office/officeart/2005/8/layout/defaul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03336-F3DE-4B3A-BCF4-0F68C23AC2BB}">
      <dsp:nvSpPr>
        <dsp:cNvPr id="0" name=""/>
        <dsp:cNvSpPr/>
      </dsp:nvSpPr>
      <dsp:spPr>
        <a:xfrm>
          <a:off x="0" y="0"/>
          <a:ext cx="8208912" cy="149727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ook Antiqua" panose="02040602050305030304" pitchFamily="18" charset="0"/>
            </a:rPr>
            <a:t>1. </a:t>
          </a:r>
          <a:r>
            <a:rPr lang="ru-RU" sz="2000" b="1" kern="1200" dirty="0">
              <a:latin typeface="Book Antiqua" panose="02040602050305030304" pitchFamily="18" charset="0"/>
            </a:rPr>
            <a:t>За 2024 г. сохранено - </a:t>
          </a:r>
          <a:r>
            <a:rPr lang="ru-RU" sz="2000" b="1" kern="1200" dirty="0">
              <a:solidFill>
                <a:schemeClr val="bg1"/>
              </a:solidFill>
              <a:latin typeface="Book Antiqua" panose="02040602050305030304" pitchFamily="18" charset="0"/>
            </a:rPr>
            <a:t>1965 рабочих мест, дополнительно создано - 89 рабочих мест.</a:t>
          </a:r>
          <a:endParaRPr lang="ru-RU" sz="2000" b="1" kern="1200" noProof="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73091" y="73091"/>
        <a:ext cx="8062730" cy="1351089"/>
      </dsp:txXfrm>
    </dsp:sp>
    <dsp:sp modelId="{9D216CF5-2456-4F3A-80B8-3AFE5D8E6C91}">
      <dsp:nvSpPr>
        <dsp:cNvPr id="0" name=""/>
        <dsp:cNvSpPr/>
      </dsp:nvSpPr>
      <dsp:spPr>
        <a:xfrm>
          <a:off x="0" y="1681335"/>
          <a:ext cx="8208912" cy="197492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noProof="0" dirty="0">
              <a:latin typeface="Book Antiqua" panose="02040602050305030304" pitchFamily="18" charset="0"/>
            </a:rPr>
            <a:t>2. 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портфеля на 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01.01.2025 г. 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</a:rPr>
            <a:t>составил всего 1,59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0,0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</a:rPr>
            <a:t> % (при нормативе не более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sz="23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96408" y="1777743"/>
        <a:ext cx="8016096" cy="1782107"/>
      </dsp:txXfrm>
    </dsp:sp>
    <dsp:sp modelId="{EA0E8B3C-3A1D-4F10-A273-D43E73880DE3}">
      <dsp:nvSpPr>
        <dsp:cNvPr id="0" name=""/>
        <dsp:cNvSpPr/>
      </dsp:nvSpPr>
      <dsp:spPr>
        <a:xfrm>
          <a:off x="0" y="3736419"/>
          <a:ext cx="8208912" cy="1904046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Book Antiqua" panose="02040602050305030304" pitchFamily="18" charset="0"/>
              <a:cs typeface="Calibri" panose="020F0502020204030204" pitchFamily="34" charset="0"/>
            </a:rPr>
            <a:t>3. </a:t>
          </a:r>
          <a:r>
            <a:rPr lang="ru-RU" sz="1800" b="1" kern="1200" dirty="0">
              <a:latin typeface="Book Antiqua" panose="02040602050305030304" pitchFamily="18" charset="0"/>
            </a:rPr>
            <a:t>Мероприятия по популяризации программы микрофинансирования способствовали сохранению удельного веса субъектов предпринимательства, обратившихся впервые в Фонд, на уровне 34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</a:rPr>
            <a:t>,0</a:t>
          </a:r>
          <a:r>
            <a:rPr lang="ru-RU" sz="1800" b="1" kern="1200" dirty="0">
              <a:latin typeface="Book Antiqua" panose="02040602050305030304" pitchFamily="18" charset="0"/>
            </a:rPr>
            <a:t>%.</a:t>
          </a:r>
          <a:endParaRPr lang="ru-RU" sz="18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92948" y="3829367"/>
        <a:ext cx="8023016" cy="1718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886E-A3F2-4C93-A7BD-64929FE88E62}">
      <dsp:nvSpPr>
        <dsp:cNvPr id="0" name=""/>
        <dsp:cNvSpPr/>
      </dsp:nvSpPr>
      <dsp:spPr>
        <a:xfrm>
          <a:off x="504049" y="1562318"/>
          <a:ext cx="2984707" cy="22636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Головной офис Фонда: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kern="1200" dirty="0"/>
        </a:p>
      </dsp:txBody>
      <dsp:txXfrm>
        <a:off x="504049" y="1562318"/>
        <a:ext cx="2984707" cy="2263684"/>
      </dsp:txXfrm>
    </dsp:sp>
    <dsp:sp modelId="{11445BAF-0932-4A10-A64F-9AD62300CD5A}">
      <dsp:nvSpPr>
        <dsp:cNvPr id="0" name=""/>
        <dsp:cNvSpPr/>
      </dsp:nvSpPr>
      <dsp:spPr>
        <a:xfrm>
          <a:off x="4708410" y="238907"/>
          <a:ext cx="2486904" cy="9541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600" kern="1200" dirty="0"/>
        </a:p>
      </dsp:txBody>
      <dsp:txXfrm>
        <a:off x="4708410" y="238907"/>
        <a:ext cx="2486904" cy="954150"/>
      </dsp:txXfrm>
    </dsp:sp>
    <dsp:sp modelId="{A15127F0-3F02-4A53-8E42-C0E50552E56D}">
      <dsp:nvSpPr>
        <dsp:cNvPr id="0" name=""/>
        <dsp:cNvSpPr/>
      </dsp:nvSpPr>
      <dsp:spPr>
        <a:xfrm>
          <a:off x="4752528" y="1279818"/>
          <a:ext cx="2486904" cy="10947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sz="1600" kern="1200" dirty="0"/>
        </a:p>
      </dsp:txBody>
      <dsp:txXfrm>
        <a:off x="4752528" y="1279818"/>
        <a:ext cx="2486904" cy="1094725"/>
      </dsp:txXfrm>
    </dsp:sp>
    <dsp:sp modelId="{5FF840D6-3D79-43B2-9D20-3CCD8780CABC}">
      <dsp:nvSpPr>
        <dsp:cNvPr id="0" name=""/>
        <dsp:cNvSpPr/>
      </dsp:nvSpPr>
      <dsp:spPr>
        <a:xfrm>
          <a:off x="4752540" y="2431949"/>
          <a:ext cx="2486904" cy="11374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Пятигорск, ул. </a:t>
          </a:r>
          <a:r>
            <a:rPr lang="ru-RU" sz="1600" b="0" i="0" kern="1200" dirty="0"/>
            <a:t>у</a:t>
          </a:r>
          <a:r>
            <a:rPr lang="ru-RU" sz="1600" b="0" i="0" kern="1200" dirty="0">
              <a:latin typeface="Cuprum" panose="02000506000000020004" pitchFamily="2" charset="0"/>
            </a:rPr>
            <a:t>л. Козлова, д. 1 (здание библиотеки)</a:t>
          </a: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</a:t>
          </a:r>
          <a:r>
            <a:rPr lang="ru-RU" sz="1600" b="1" kern="1200" dirty="0">
              <a:solidFill>
                <a:prstClr val="white"/>
              </a:solidFill>
              <a:latin typeface="Cuprum" panose="02000506000000020004" pitchFamily="2" charset="0"/>
              <a:ea typeface="+mn-ea"/>
              <a:cs typeface="Times New Roman" pitchFamily="18" charset="0"/>
            </a:rPr>
            <a:t>918) 740-29-17</a:t>
          </a:r>
        </a:p>
      </dsp:txBody>
      <dsp:txXfrm>
        <a:off x="4752540" y="2431949"/>
        <a:ext cx="2486904" cy="1137490"/>
      </dsp:txXfrm>
    </dsp:sp>
    <dsp:sp modelId="{F7669FEE-4516-48A6-A3B1-BD53BDE6B321}">
      <dsp:nvSpPr>
        <dsp:cNvPr id="0" name=""/>
        <dsp:cNvSpPr/>
      </dsp:nvSpPr>
      <dsp:spPr>
        <a:xfrm>
          <a:off x="4752540" y="4830657"/>
          <a:ext cx="2486904" cy="95828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700-02-16</a:t>
          </a:r>
        </a:p>
      </dsp:txBody>
      <dsp:txXfrm>
        <a:off x="4752540" y="4830657"/>
        <a:ext cx="2486904" cy="958283"/>
      </dsp:txXfrm>
    </dsp:sp>
    <dsp:sp modelId="{3DC1CB71-04CD-4C57-9E76-132B9BC70ACF}">
      <dsp:nvSpPr>
        <dsp:cNvPr id="0" name=""/>
        <dsp:cNvSpPr/>
      </dsp:nvSpPr>
      <dsp:spPr>
        <a:xfrm>
          <a:off x="4752540" y="3656087"/>
          <a:ext cx="2486904" cy="11374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с. Красногвардейское, ул. </a:t>
          </a:r>
          <a:r>
            <a:rPr lang="ru-RU" sz="1600" b="0" i="0" kern="1200" dirty="0">
              <a:latin typeface="Cuprum" panose="02000506000000020004" pitchFamily="2" charset="0"/>
            </a:rPr>
            <a:t>Октябрьская, 39/1, помещение 13</a:t>
          </a: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sz="1600" kern="1200" dirty="0"/>
        </a:p>
      </dsp:txBody>
      <dsp:txXfrm>
        <a:off x="4752540" y="3656087"/>
        <a:ext cx="2486904" cy="1137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22.04.2025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5049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808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7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201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90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68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34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968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3220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3" y="3"/>
            <a:ext cx="548782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85806"/>
            <a:ext cx="2972574" cy="4724399"/>
          </a:xfrm>
        </p:spPr>
        <p:txBody>
          <a:bodyPr rtlCol="0">
            <a:normAutofit/>
          </a:bodyPr>
          <a:lstStyle>
            <a:lvl1pPr>
              <a:defRPr sz="270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70" y="685800"/>
            <a:ext cx="971804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30" y="685800"/>
            <a:ext cx="7107541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463C-21EB-4053-92F0-C9BD8EF7245D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0916-3D01-46AA-BE07-DBB38F2ED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1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36507-FF1E-45BD-9A6D-B3BC2CB70614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65D66-85B6-4678-AA79-0DF8313DC6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59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2ABD-514F-492F-A021-43DC3409A501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83C5-4088-4136-B8D7-5A2E5AC174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60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50500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91257-6BCC-49A4-9544-26709A69A2D6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88262-1D9D-4CD5-84DF-45D45ADBE9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41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CF650-791F-47CE-BBE8-B79CBF637B7A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87D6D-8FBB-43A6-96FA-9B6C29BA3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7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8EC51-C5A7-45EB-906A-7B52FBA0AC75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FFB1C-BEFC-4BE6-882C-A349C833D2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96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026D6-1317-4423-9060-22E700BEE10E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3C5F2-8FC6-4C5E-AFA2-40BA81BA04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9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36121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84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9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460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53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13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096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50DA8-04B7-4107-8693-F708884B7D2E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DC6E-9AA9-4EFA-9D7B-A6E0C4671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24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FE20C-0C88-450C-985B-3345877066C2}" type="datetimeFigureOut">
              <a:rPr lang="ru-RU" smtClean="0"/>
              <a:pPr>
                <a:defRPr/>
              </a:pPr>
              <a:t>22.04.2025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01A6-45DF-4DBD-ADBA-283DE33AD9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8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31" y="2590800"/>
            <a:ext cx="6173807" cy="2819400"/>
          </a:xfrm>
        </p:spPr>
        <p:txBody>
          <a:bodyPr rtlCol="0" anchor="b">
            <a:normAutofit/>
          </a:bodyPr>
          <a:lstStyle>
            <a:lvl1pPr algn="l">
              <a:defRPr sz="2701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3601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22.04.2025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7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4" y="685800"/>
            <a:ext cx="3772883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92" y="685800"/>
            <a:ext cx="3772882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502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502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91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3800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 rtlCol="0">
            <a:normAutofit/>
          </a:bodyPr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rm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3657363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5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87" rtl="0" eaLnBrk="1" latinLnBrk="0" hangingPunct="1">
        <a:lnSpc>
          <a:spcPct val="80000"/>
        </a:lnSpc>
        <a:spcBef>
          <a:spcPct val="0"/>
        </a:spcBef>
        <a:buNone/>
        <a:defRPr sz="2026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622" indent="-128622" algn="l" defTabSz="514487" rtl="0" eaLnBrk="1" latinLnBrk="0" hangingPunct="1">
        <a:lnSpc>
          <a:spcPct val="90000"/>
        </a:lnSpc>
        <a:spcBef>
          <a:spcPts val="1013"/>
        </a:spcBef>
        <a:buClr>
          <a:schemeClr val="tx1"/>
        </a:buClr>
        <a:buSzPct val="80000"/>
        <a:buFont typeface="Arial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46565" indent="-160778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1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76876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92960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09045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2513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1214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7299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22.04.2025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6914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22.04.2025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7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2.xml"/><Relationship Id="rId11" Type="http://schemas.microsoft.com/office/2007/relationships/hdphoto" Target="../media/hdphoto3.wdp"/><Relationship Id="rId5" Type="http://schemas.openxmlformats.org/officeDocument/2006/relationships/diagramData" Target="../diagrams/data2.xml"/><Relationship Id="rId10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wmf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2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 l="-4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>
            <a:extLst>
              <a:ext uri="{FF2B5EF4-FFF2-40B4-BE49-F238E27FC236}">
                <a16:creationId xmlns:a16="http://schemas.microsoft.com/office/drawing/2014/main" id="{3CB2320D-C20F-49D9-9692-6E6BA32F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22845"/>
            <a:ext cx="1782198" cy="15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одзаголовок 2">
            <a:extLst>
              <a:ext uri="{FF2B5EF4-FFF2-40B4-BE49-F238E27FC236}">
                <a16:creationId xmlns:a16="http://schemas.microsoft.com/office/drawing/2014/main" id="{21198155-12A3-4A13-B703-F69842FCA6F5}"/>
              </a:ext>
            </a:extLst>
          </p:cNvPr>
          <p:cNvSpPr txBox="1">
            <a:spLocks/>
          </p:cNvSpPr>
          <p:nvPr/>
        </p:nvSpPr>
        <p:spPr bwMode="auto">
          <a:xfrm>
            <a:off x="2843808" y="5799965"/>
            <a:ext cx="362371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sz="1013" b="1" dirty="0">
              <a:solidFill>
                <a:srgbClr val="146194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prum" panose="02000506000000020004" pitchFamily="2" charset="0"/>
              <a:cs typeface="Times New Roman" panose="02020603050405020304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г. </a:t>
            </a:r>
            <a:r>
              <a:rPr lang="ru-RU" alt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Ставрополь</a:t>
            </a:r>
            <a:endParaRPr lang="ru-RU" altLang="ru-RU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2025 год</a:t>
            </a: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altLang="ru-RU" sz="788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F8A4CA-8142-4718-A9E8-3D49B69A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2996952"/>
            <a:ext cx="6192688" cy="1674186"/>
          </a:xfrm>
          <a:effectLst>
            <a:outerShdw blurRad="63500" dist="50800" dir="5400000" sx="37000" sy="37000" algn="ctr" rotWithShape="0">
              <a:srgbClr val="000000">
                <a:alpha val="81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Отчет</a:t>
            </a:r>
            <a:r>
              <a:rPr lang="ru-RU" sz="4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 деятельности</a:t>
            </a: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МКК Ставропольского краевого фонда микрофинансирования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2024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7494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harpenSoften amount="-28000"/>
                    </a14:imgEffect>
                    <a14:imgEffect>
                      <a14:colorTemperature colorTemp="3759"/>
                    </a14:imgEffect>
                    <a14:imgEffect>
                      <a14:saturation sat="71000"/>
                    </a14:imgEffect>
                    <a14:imgEffect>
                      <a14:brightnessContrast bright="16000" contrast="9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4A70E1F-542B-421A-B0B4-FC6FC9F47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567843"/>
              </p:ext>
            </p:extLst>
          </p:nvPr>
        </p:nvGraphicFramePr>
        <p:xfrm>
          <a:off x="683568" y="1069058"/>
          <a:ext cx="8460432" cy="578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B4DE2F-1EF4-4979-994E-50D992BF3FC4}"/>
              </a:ext>
            </a:extLst>
          </p:cNvPr>
          <p:cNvSpPr txBox="1"/>
          <p:nvPr/>
        </p:nvSpPr>
        <p:spPr>
          <a:xfrm>
            <a:off x="827584" y="23806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Обособленные подразделения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Фонда микрофинансирования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803CB9-94E7-4537-BB4A-04A2C572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600"/>
                    </a14:imgEffect>
                    <a14:imgEffect>
                      <a14:saturation sat="3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238331" cy="123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6000" t="-9000" r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>
            <a:extLst>
              <a:ext uri="{FF2B5EF4-FFF2-40B4-BE49-F238E27FC236}">
                <a16:creationId xmlns:a16="http://schemas.microsoft.com/office/drawing/2014/main" id="{0FF7A68A-BA9F-4BB2-98BB-5453E90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81" y="332656"/>
            <a:ext cx="6591927" cy="1564561"/>
          </a:xfrm>
          <a:effectLst>
            <a:outerShdw blurRad="50800" dist="50800" dir="5400000" sx="78000" sy="78000" algn="ctr" rotWithShape="0">
              <a:schemeClr val="tx1">
                <a:alpha val="54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МКК Ставропольский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краевой</a:t>
            </a:r>
            <a:br>
              <a:rPr lang="en-US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фонд микрофинансирования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196DD25-110E-4B4F-8995-210DE8BA1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186199"/>
            <a:ext cx="6984776" cy="3276364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154346" indent="-154346">
              <a:defRPr/>
            </a:pP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C133DCBB-65B8-40F9-991B-F17A1415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8" y="709747"/>
            <a:ext cx="1474963" cy="14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5614" y="836712"/>
            <a:ext cx="7506833" cy="6843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700" b="1" dirty="0">
                <a:latin typeface="Book Antiqua" panose="02040602050305030304" pitchFamily="18" charset="0"/>
              </a:rPr>
              <a:t>Достижения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br>
              <a:rPr lang="ru-RU" sz="2400" b="1" dirty="0">
                <a:latin typeface="Book Antiqua" panose="02040602050305030304" pitchFamily="18" charset="0"/>
              </a:rPr>
            </a:b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МКК Ставропольского краевого фонда микрофинансирования</a:t>
            </a:r>
            <a:r>
              <a:rPr lang="ru-RU" sz="2000" b="1" dirty="0">
                <a:latin typeface="Book Antiqua" panose="02040602050305030304" pitchFamily="18" charset="0"/>
              </a:rPr>
              <a:t>: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3566" y="1968290"/>
            <a:ext cx="7938881" cy="4764158"/>
          </a:xfrm>
        </p:spPr>
        <p:txBody>
          <a:bodyPr rtlCol="0"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Капитализация Фонда на 01.01.2025 года составляет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1,305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рублей, включая собственный источник для выдачи микрозаймов в сумме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171,3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рублей, сформированный за счет чистой прибыли (чистая прибыль  нарастающим итогом с начала деятельности);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является самоокупаемой структурой, которая не использует бюджетные средства на свое содержание;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весь период с начала деятельности Фондом микрофинансирования выдано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6884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более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8,03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Выдачи микрозаймов приоритетным направлениям бизнеса в 2024 году составили более 83%.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микрофинансовой деятельности не только выполняются, но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на высоком уровне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A065FB-702D-405A-903D-62C200C7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132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04DA4C-2DEB-4CC1-AE83-2126F2406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070430"/>
            <a:ext cx="7717260" cy="4190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 результатам ранжирования ГМФО за 2023 год Фонду присвоены максимальные значения рангов: финансовая устойчивость - «А», эффективность деятельности – «Е+». За 2023-2024 гг. Фонд вошел в топ регионов по выполнению показателей выдачи микрозаймов посредством Цифровой платформы МСП. В 2023 г. впервые был выполнен показатель Федерального проекта по начинающим предпринимателям «Предакселерация (Легкий старт)», по итогам 2024 г. – все три показателя Федерального проекта: «Акселерация субъектов МСП», «Предакселерация», и «Поддержка самозанятых» – перевыполнены на 22,4%, 33,0% и 10,9% соответственно.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 рамках поддержки участников СВО за 2023-2024 гг. выдано 9 микрозаймов на сумму 11,5 млн. руб. 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72B1B6-F346-4107-B985-1C33E1CE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7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деятельности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Ставропольского краевого Фонда микрофинансирования за 2024 г.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20FEBC-439B-4B24-A27E-AAAF3E60F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135507"/>
              </p:ext>
            </p:extLst>
          </p:nvPr>
        </p:nvGraphicFramePr>
        <p:xfrm>
          <a:off x="107504" y="1556792"/>
          <a:ext cx="9036496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35273142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20667863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479377925"/>
                    </a:ext>
                  </a:extLst>
                </a:gridCol>
                <a:gridCol w="951629">
                  <a:extLst>
                    <a:ext uri="{9D8B030D-6E8A-4147-A177-3AD203B41FA5}">
                      <a16:colId xmlns:a16="http://schemas.microsoft.com/office/drawing/2014/main" val="1280959014"/>
                    </a:ext>
                  </a:extLst>
                </a:gridCol>
                <a:gridCol w="956074">
                  <a:extLst>
                    <a:ext uri="{9D8B030D-6E8A-4147-A177-3AD203B41FA5}">
                      <a16:colId xmlns:a16="http://schemas.microsoft.com/office/drawing/2014/main" val="299933963"/>
                    </a:ext>
                  </a:extLst>
                </a:gridCol>
                <a:gridCol w="1162104">
                  <a:extLst>
                    <a:ext uri="{9D8B030D-6E8A-4147-A177-3AD203B41FA5}">
                      <a16:colId xmlns:a16="http://schemas.microsoft.com/office/drawing/2014/main" val="3631723474"/>
                    </a:ext>
                  </a:extLst>
                </a:gridCol>
                <a:gridCol w="1214160">
                  <a:extLst>
                    <a:ext uri="{9D8B030D-6E8A-4147-A177-3AD203B41FA5}">
                      <a16:colId xmlns:a16="http://schemas.microsoft.com/office/drawing/2014/main" val="6822383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46783620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55817125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к 2023,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87953"/>
                  </a:ext>
                </a:extLst>
              </a:tr>
              <a:tr h="306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2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Капитализация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1 250 705,4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1 277 709,1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3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1 295 525,8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1 304 727,0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3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выданных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759 286,8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965 079,3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730 000,0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835 006,7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3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6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выданных микрозаймов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3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408074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размер выданного займа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1 964,7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1 957,6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1 997,6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3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9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портфеля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1 010 098,1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1 200 128,8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1 188 478,8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1 201 075,0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6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 ч. просроченная задолженность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31 274,6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22 264,5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22 581,1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19 086,2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3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8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активных займов в портфеле: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3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0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Средневзвешенная ставка по микрозаймам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5144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7,08</a:t>
                      </a:r>
                    </a:p>
                    <a:p>
                      <a:pPr algn="ctr" rtl="0" fontAlgn="ctr"/>
                      <a:endParaRPr lang="ru-RU" sz="1200" b="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3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3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833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061AD-FBA9-48B2-B83A-65E7F35FA643}"/>
              </a:ext>
            </a:extLst>
          </p:cNvPr>
          <p:cNvSpPr txBox="1"/>
          <p:nvPr/>
        </p:nvSpPr>
        <p:spPr>
          <a:xfrm>
            <a:off x="809098" y="156429"/>
            <a:ext cx="833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финансового плана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 в 2024 г.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65AFC7-6A93-46F7-B666-1479D890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449579" cy="14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id="{A4E3CDEC-FAF8-4006-8682-EBA3DF18F1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454880"/>
              </p:ext>
            </p:extLst>
          </p:nvPr>
        </p:nvGraphicFramePr>
        <p:xfrm>
          <a:off x="251518" y="1374532"/>
          <a:ext cx="8640961" cy="5242468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330580">
                  <a:extLst>
                    <a:ext uri="{9D8B030D-6E8A-4147-A177-3AD203B41FA5}">
                      <a16:colId xmlns:a16="http://schemas.microsoft.com/office/drawing/2014/main" val="1446998245"/>
                    </a:ext>
                  </a:extLst>
                </a:gridCol>
                <a:gridCol w="3210798">
                  <a:extLst>
                    <a:ext uri="{9D8B030D-6E8A-4147-A177-3AD203B41FA5}">
                      <a16:colId xmlns:a16="http://schemas.microsoft.com/office/drawing/2014/main" val="1631863133"/>
                    </a:ext>
                  </a:extLst>
                </a:gridCol>
                <a:gridCol w="849931">
                  <a:extLst>
                    <a:ext uri="{9D8B030D-6E8A-4147-A177-3AD203B41FA5}">
                      <a16:colId xmlns:a16="http://schemas.microsoft.com/office/drawing/2014/main" val="1661923071"/>
                    </a:ext>
                  </a:extLst>
                </a:gridCol>
                <a:gridCol w="1133241">
                  <a:extLst>
                    <a:ext uri="{9D8B030D-6E8A-4147-A177-3AD203B41FA5}">
                      <a16:colId xmlns:a16="http://schemas.microsoft.com/office/drawing/2014/main" val="2953387890"/>
                    </a:ext>
                  </a:extLst>
                </a:gridCol>
                <a:gridCol w="991585">
                  <a:extLst>
                    <a:ext uri="{9D8B030D-6E8A-4147-A177-3AD203B41FA5}">
                      <a16:colId xmlns:a16="http://schemas.microsoft.com/office/drawing/2014/main" val="2702332948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3259426982"/>
                    </a:ext>
                  </a:extLst>
                </a:gridCol>
                <a:gridCol w="616373">
                  <a:extLst>
                    <a:ext uri="{9D8B030D-6E8A-4147-A177-3AD203B41FA5}">
                      <a16:colId xmlns:a16="http://schemas.microsoft.com/office/drawing/2014/main" val="310510244"/>
                    </a:ext>
                  </a:extLst>
                </a:gridCol>
                <a:gridCol w="587695">
                  <a:extLst>
                    <a:ext uri="{9D8B030D-6E8A-4147-A177-3AD203B41FA5}">
                      <a16:colId xmlns:a16="http://schemas.microsoft.com/office/drawing/2014/main" val="18566879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к 2023,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329916"/>
                  </a:ext>
                </a:extLst>
              </a:tr>
              <a:tr h="687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26098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94 756,2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88 739,2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102 287,4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16591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63 105,6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66 468,3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64 728,7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19146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расходы (обязательства по финансовой аренде)</a:t>
                      </a: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520,7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4 925,8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30293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358,2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247074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в управленческом учете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30 918,2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22 270,9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32 274,6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63966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уменьшению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18 238,7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23 269,4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62429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досозданию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13 615,2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21 620,0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757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Выбытие имущества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1 570,0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96165"/>
                  </a:ext>
                </a:extLst>
              </a:tr>
              <a:tr h="34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до налогообложения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33 971,6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22 270,9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33 924,0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1048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6 967,9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4 454,2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6 906,1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05582"/>
                  </a:ext>
                </a:extLst>
              </a:tr>
              <a:tr h="527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по итогам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27 003,7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17 816,7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27 017,9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842"/>
                  </a:ext>
                </a:extLst>
              </a:tr>
              <a:tr h="786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нарастающим итогом с начала деятельности, направляемая на выдачу займов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defTabSz="630238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171 313,1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061AD-FBA9-48B2-B83A-65E7F35FA643}"/>
              </a:ext>
            </a:extLst>
          </p:cNvPr>
          <p:cNvSpPr txBox="1"/>
          <p:nvPr/>
        </p:nvSpPr>
        <p:spPr>
          <a:xfrm>
            <a:off x="809098" y="156429"/>
            <a:ext cx="8334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стандартов деятельности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65AFC7-6A93-46F7-B666-1479D890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449579" cy="14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3791DEF-88D9-4087-B73A-055405085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00337"/>
              </p:ext>
            </p:extLst>
          </p:nvPr>
        </p:nvGraphicFramePr>
        <p:xfrm>
          <a:off x="809098" y="1988840"/>
          <a:ext cx="8011374" cy="427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918">
                  <a:extLst>
                    <a:ext uri="{9D8B030D-6E8A-4147-A177-3AD203B41FA5}">
                      <a16:colId xmlns:a16="http://schemas.microsoft.com/office/drawing/2014/main" val="28065948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23061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310924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32668318"/>
                    </a:ext>
                  </a:extLst>
                </a:gridCol>
              </a:tblGrid>
              <a:tr h="4513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01.01.2025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81912"/>
                  </a:ext>
                </a:extLst>
              </a:tr>
              <a:tr h="4139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37805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размещения средств (не менее 8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92,06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100,3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984226"/>
                  </a:ext>
                </a:extLst>
              </a:tr>
              <a:tr h="532216"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эффективность</a:t>
                      </a:r>
                    </a:p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30%)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89,8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01147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списания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86780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портфеля (не более 12%)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70274"/>
                  </a:ext>
                </a:extLst>
              </a:tr>
              <a:tr h="8206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самоокупаемость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менее 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8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0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Вертикальный маркированный список, в котором 3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9150583"/>
              </p:ext>
            </p:extLst>
          </p:nvPr>
        </p:nvGraphicFramePr>
        <p:xfrm>
          <a:off x="629562" y="1089722"/>
          <a:ext cx="8208912" cy="564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228196-91CC-47C3-B0F8-4C1CC0C8E2DC}"/>
              </a:ext>
            </a:extLst>
          </p:cNvPr>
          <p:cNvSpPr txBox="1"/>
          <p:nvPr/>
        </p:nvSpPr>
        <p:spPr>
          <a:xfrm>
            <a:off x="971092" y="146417"/>
            <a:ext cx="817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ook Antiqua" panose="02040602050305030304" pitchFamily="18" charset="0"/>
              </a:rPr>
              <a:t>Показатели эффективности деятельности Фонда по итогам 2024 года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96E80E-42B9-4D62-8C07-19B3A2A3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" y="-166070"/>
            <a:ext cx="1254526" cy="12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портфеля микрозаймов в разрезе отраслей экономики по состоянию на 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01.01.2025 г</a:t>
            </a:r>
            <a:r>
              <a:rPr lang="ru-RU" altLang="ru-RU" sz="28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8" name="Picture 5" descr="C:\Program Files (x86)\Microsoft Office\MEDIA\CAGCAT10\j0149887.wmf">
            <a:extLst>
              <a:ext uri="{FF2B5EF4-FFF2-40B4-BE49-F238E27FC236}">
                <a16:creationId xmlns:a16="http://schemas.microsoft.com/office/drawing/2014/main" id="{620414C2-A9E1-418E-98F6-2E569A1C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1" y="4115522"/>
            <a:ext cx="1282505" cy="91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>
            <a:extLst>
              <a:ext uri="{FF2B5EF4-FFF2-40B4-BE49-F238E27FC236}">
                <a16:creationId xmlns:a16="http://schemas.microsoft.com/office/drawing/2014/main" id="{2AB676CE-AD6A-4897-867B-5E6F78EAA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8" y="1651519"/>
            <a:ext cx="1279160" cy="96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439329"/>
              </p:ext>
            </p:extLst>
          </p:nvPr>
        </p:nvGraphicFramePr>
        <p:xfrm>
          <a:off x="1667780" y="1207928"/>
          <a:ext cx="7442624" cy="486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EE426-3109-4422-849B-B6ABCEDB99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8" y="5301207"/>
            <a:ext cx="1279160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193761-FF26-4FC7-B994-13E146360A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6" y="2879367"/>
            <a:ext cx="1279160" cy="95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1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выдачи в разрезе видов микрозаймов за 2024 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45133"/>
              </p:ext>
            </p:extLst>
          </p:nvPr>
        </p:nvGraphicFramePr>
        <p:xfrm>
          <a:off x="1667780" y="1207928"/>
          <a:ext cx="7296708" cy="546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0794AB-D53A-48EA-8E05-7AF03C9F9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88" y="1484784"/>
            <a:ext cx="1271802" cy="11169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3407D3-55AC-4D47-BBC6-2904BC1E0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89" y="2874654"/>
            <a:ext cx="1271802" cy="978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A79759-D938-4DC3-81F1-FF81E6F64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25" y="4121031"/>
            <a:ext cx="1248165" cy="1032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0BB34A-5893-48DB-9A16-2F1886CC92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15" y="5421159"/>
            <a:ext cx="1248165" cy="10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4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2964</TotalTime>
  <Words>977</Words>
  <Application>Microsoft Office PowerPoint</Application>
  <PresentationFormat>Экран (4:3)</PresentationFormat>
  <Paragraphs>278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Book Antiqua</vt:lpstr>
      <vt:lpstr>Calibri</vt:lpstr>
      <vt:lpstr>Candara</vt:lpstr>
      <vt:lpstr>Century Gothic</vt:lpstr>
      <vt:lpstr>Corbel</vt:lpstr>
      <vt:lpstr>Cuprum</vt:lpstr>
      <vt:lpstr>Franklin Gothic Medium</vt:lpstr>
      <vt:lpstr>Symbol</vt:lpstr>
      <vt:lpstr>Times New Roman</vt:lpstr>
      <vt:lpstr>Verdana</vt:lpstr>
      <vt:lpstr>Wingdings 3</vt:lpstr>
      <vt:lpstr>Маркетинг 16:9</vt:lpstr>
      <vt:lpstr>Сектор</vt:lpstr>
      <vt:lpstr>Синий цифровой тоннель (16 x 9)</vt:lpstr>
      <vt:lpstr>Отчет о деятельности   МКК Ставропольского краевого фонда микрофинансирования   за 2024 г. </vt:lpstr>
      <vt:lpstr>Достижения   МКК Ставропольского краевого фонда микрофинансирования:</vt:lpstr>
      <vt:lpstr>Презентация PowerPoint</vt:lpstr>
      <vt:lpstr>Основные показатели деятельности  МКК Ставропольского краевого Фонда микрофинансирования за 2024 г.</vt:lpstr>
      <vt:lpstr>Презентация PowerPoint</vt:lpstr>
      <vt:lpstr>Презентация PowerPoint</vt:lpstr>
      <vt:lpstr>Презентация PowerPoint</vt:lpstr>
      <vt:lpstr>Структура портфеля микрозаймов в разрезе отраслей экономики по состоянию на 01.01.2025 г.</vt:lpstr>
      <vt:lpstr>Структура выдачи в разрезе видов микрозаймов за 2024 г.</vt:lpstr>
      <vt:lpstr>Презентация PowerPoint</vt:lpstr>
      <vt:lpstr>МКК Ставропольский  краевой фонд микрофинансирования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Ионова Бэла Муратовна</dc:creator>
  <cp:lastModifiedBy>Погосова Ольга Геннадьевна</cp:lastModifiedBy>
  <cp:revision>258</cp:revision>
  <cp:lastPrinted>2022-03-02T11:49:55Z</cp:lastPrinted>
  <dcterms:created xsi:type="dcterms:W3CDTF">2018-07-12T11:47:12Z</dcterms:created>
  <dcterms:modified xsi:type="dcterms:W3CDTF">2025-04-22T14:02:20Z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